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12192000"/>
  <p:embeddedFontLst>
    <p:embeddedFont>
      <p:font typeface="Asap" panose="020B0604020202020204" charset="0"/>
      <p:regular r:id="rId6"/>
    </p:embeddedFont>
    <p:embeddedFont>
      <p:font typeface="Asap Medium" panose="020B0604020202020204" charset="0"/>
      <p:regular r:id="rId7"/>
    </p:embeddedFont>
    <p:embeddedFont>
      <p:font typeface="Krona One" panose="020B0604020202020204" charset="0"/>
      <p:regular r:id="rId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878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017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2" y="711200"/>
            <a:ext cx="2285943" cy="578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1182" y="5079921"/>
            <a:ext cx="5943451" cy="588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200" kern="100" spc="-42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Lenoil</a:t>
            </a:r>
            <a:r>
              <a:rPr lang="en-US" sz="4200" kern="100" spc="-42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711182" y="5845215"/>
            <a:ext cx="6553036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Biological remediation for oil-contaminated environments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315017" y="0"/>
            <a:ext cx="4876678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7873803" y="929259"/>
            <a:ext cx="4216295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800" kern="100" spc="36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BIOLOGICAL ACTION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873803" y="1280120"/>
            <a:ext cx="3606710" cy="2057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Biological action for cleaner soil, water, and coastlines.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7873803" y="5313759"/>
            <a:ext cx="3155772" cy="38100"/>
          </a:xfrm>
          <a:prstGeom prst="roundRect">
            <a:avLst>
              <a:gd name="adj" fmla="val 49999"/>
            </a:avLst>
          </a:prstGeom>
          <a:solidFill>
            <a:srgbClr val="1455A0"/>
          </a:solidFill>
          <a:ln/>
        </p:spPr>
      </p:sp>
      <p:sp>
        <p:nvSpPr>
          <p:cNvPr id="10" name="Text 7"/>
          <p:cNvSpPr/>
          <p:nvPr/>
        </p:nvSpPr>
        <p:spPr>
          <a:xfrm>
            <a:off x="7873803" y="5605701"/>
            <a:ext cx="3606710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100" spc="13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Oil-degrading biological products by BIOMEDHIM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70288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900"/>
            <a:ext cx="3708307" cy="4800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470288" y="0"/>
            <a:ext cx="7721407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2"/>
          <p:cNvSpPr/>
          <p:nvPr/>
        </p:nvSpPr>
        <p:spPr>
          <a:xfrm>
            <a:off x="4775081" y="521400"/>
            <a:ext cx="7365816" cy="235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700" kern="100" spc="34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BIOMEDHIM · BIOLOGICAL REMEDIATION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4775081" y="846093"/>
            <a:ext cx="6756231" cy="778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kern="100" spc="-28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Lenoil</a:t>
            </a:r>
            <a:r>
              <a:rPr lang="en-US" sz="2800" kern="100" spc="-28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r>
              <a:rPr lang="en-US" sz="2800" kern="100" spc="-28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: biological degradation of oil pollution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4775081" y="1790176"/>
            <a:ext cx="7365816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Treats oil-contaminated soils, grounds, and water surfaces.</a:t>
            </a:r>
            <a:endParaRPr lang="en-US" sz="1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081" y="2232422"/>
            <a:ext cx="506201" cy="50621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775081" y="2856864"/>
            <a:ext cx="3301917" cy="278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Application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4775081" y="3268634"/>
            <a:ext cx="3301917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Treats oil-contaminated soils, grounds, and water surfaces.</a:t>
            </a:r>
            <a:endParaRPr lang="en-US" sz="16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394" y="2232422"/>
            <a:ext cx="506201" cy="50621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9394" y="2856864"/>
            <a:ext cx="3301917" cy="278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Broad operating window</a:t>
            </a:r>
            <a:endParaRPr lang="en-US" sz="1700" dirty="0"/>
          </a:p>
        </p:txBody>
      </p:sp>
      <p:sp>
        <p:nvSpPr>
          <p:cNvPr id="13" name="Text 8"/>
          <p:cNvSpPr/>
          <p:nvPr/>
        </p:nvSpPr>
        <p:spPr>
          <a:xfrm>
            <a:off x="8229394" y="3268634"/>
            <a:ext cx="3301917" cy="1098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Processes linear, branched, cyclic, and polyaromatic hydrocarbons above 60 g/l, across 3–45°C, at concentrations up to 50%.</a:t>
            </a:r>
            <a:endParaRPr lang="en-US" sz="16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081" y="4618434"/>
            <a:ext cx="506201" cy="50621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775081" y="5242877"/>
            <a:ext cx="3301917" cy="278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Environmental conversion</a:t>
            </a:r>
            <a:endParaRPr lang="en-US" sz="1700" dirty="0"/>
          </a:p>
        </p:txBody>
      </p:sp>
      <p:sp>
        <p:nvSpPr>
          <p:cNvPr id="16" name="Text 10"/>
          <p:cNvSpPr/>
          <p:nvPr/>
        </p:nvSpPr>
        <p:spPr>
          <a:xfrm>
            <a:off x="4775081" y="5654647"/>
            <a:ext cx="3301917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Hydrocarbons are processed into environmentally safe compounds, carbon dioxide, and water.</a:t>
            </a:r>
            <a:endParaRPr lang="en-US" sz="16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394" y="4618434"/>
            <a:ext cx="506201" cy="50621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229394" y="5242877"/>
            <a:ext cx="3301917" cy="2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Lenoil</a:t>
            </a:r>
            <a:r>
              <a:rPr lang="en-US" sz="1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r>
              <a:rPr lang="en-US" sz="17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–NORD</a:t>
            </a:r>
            <a:endParaRPr lang="en-US" sz="1700" dirty="0"/>
          </a:p>
        </p:txBody>
      </p:sp>
      <p:sp>
        <p:nvSpPr>
          <p:cNvPr id="19" name="Text 12"/>
          <p:cNvSpPr/>
          <p:nvPr/>
        </p:nvSpPr>
        <p:spPr>
          <a:xfrm>
            <a:off x="8229394" y="5660997"/>
            <a:ext cx="3301917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Cold-climate option: oil degradation begins from 0°C, including use in low positive temperatures.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21407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60383" y="444937"/>
            <a:ext cx="7061023" cy="226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00" kern="100" spc="32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BIOMEDHIM · OIL-POLLUTION TREATMENT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0383" y="753275"/>
            <a:ext cx="6756231" cy="753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700" kern="100" spc="-27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Oil-degrading biological products</a:t>
            </a:r>
            <a:r>
              <a:rPr lang="en-US" sz="2700" kern="100" spc="-27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r>
              <a:rPr lang="en-US" sz="2700" kern="100" spc="-27" dirty="0">
                <a:solidFill>
                  <a:srgbClr val="1455A0"/>
                </a:solidFill>
                <a:latin typeface="Krona One" pitchFamily="34" charset="0"/>
                <a:ea typeface="Krona One" pitchFamily="34" charset="-122"/>
                <a:cs typeface="Krona One" pitchFamily="34" charset="-120"/>
              </a:rPr>
              <a:t> — Lenoil</a:t>
            </a:r>
            <a:r>
              <a:rPr lang="en-US" sz="2700" kern="100" spc="-27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™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60383" y="1662580"/>
            <a:ext cx="6756231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55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Industrial-purpose biological agents: Lenoil</a:t>
            </a: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r>
              <a:rPr lang="en-US" sz="155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 Dry Powder and Lenoil</a:t>
            </a: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r>
              <a:rPr lang="en-US" sz="155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–NORD.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60383" y="2335907"/>
            <a:ext cx="3301917" cy="2753023"/>
          </a:xfrm>
          <a:prstGeom prst="roundRect">
            <a:avLst>
              <a:gd name="adj" fmla="val 7750"/>
            </a:avLst>
          </a:prstGeom>
          <a:solidFill>
            <a:srgbClr val="EAF2FB"/>
          </a:solidFill>
          <a:ln/>
          <a:effectLst>
            <a:outerShdw blurRad="278130" dist="100330" dir="5400000" algn="bl" rotWithShape="0">
              <a:srgbClr val="04281D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38179" y="2492870"/>
            <a:ext cx="2946326" cy="267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Lenoil</a:t>
            </a: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r>
              <a:rPr lang="en-US" sz="16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 Dry Powder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8179" y="2888626"/>
            <a:ext cx="2946326" cy="1550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55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Processes petroleum products containing linear, branched, cyclic, and polyaromatic hydrocarbons in highly mineralized environments above 60 g/l, across 3–45°C, and at concentrations up to 50%.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38179" y="4542482"/>
            <a:ext cx="2946326" cy="401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100" spc="12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Produces environmentally safe compounds, carbon dioxide, and water.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697" y="2335907"/>
            <a:ext cx="3301917" cy="2753023"/>
          </a:xfrm>
          <a:prstGeom prst="roundRect">
            <a:avLst>
              <a:gd name="adj" fmla="val 7750"/>
            </a:avLst>
          </a:prstGeom>
          <a:solidFill>
            <a:srgbClr val="EAF2FB"/>
          </a:solidFill>
          <a:ln/>
          <a:effectLst>
            <a:outerShdw blurRad="278130" dist="100330" dir="5400000" algn="bl" rotWithShape="0">
              <a:srgbClr val="04281D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292493" y="2492870"/>
            <a:ext cx="2946326" cy="267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Lenoil</a:t>
            </a: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®</a:t>
            </a:r>
            <a:r>
              <a:rPr lang="en-US" sz="16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–NORD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292493" y="2888626"/>
            <a:ext cx="2946326" cy="103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55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For oil-contaminated soils, grounds, and water surfaces in the low positive temperatures of the Far North and Western Siberia.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292493" y="4025552"/>
            <a:ext cx="2946326" cy="802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100" spc="12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Microorganisms degrade petroleum hydrocarbons in highly mineralized environments over a wide temperature range.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60383" y="5245795"/>
            <a:ext cx="6756231" cy="1473696"/>
          </a:xfrm>
          <a:prstGeom prst="roundRect">
            <a:avLst>
              <a:gd name="adj" fmla="val 14478"/>
            </a:avLst>
          </a:prstGeom>
          <a:solidFill>
            <a:srgbClr val="DDF2E8"/>
          </a:solidFill>
          <a:ln/>
          <a:effectLst>
            <a:outerShdw blurRad="278130" dist="100330" dir="5400000" algn="bl" rotWithShape="0">
              <a:srgbClr val="04281D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63578" y="5402758"/>
            <a:ext cx="6349841" cy="267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1455A0"/>
                </a:solidFill>
                <a:latin typeface="Asap Medium" pitchFamily="34" charset="0"/>
                <a:ea typeface="Asap Medium" pitchFamily="34" charset="-122"/>
                <a:cs typeface="Asap Medium" pitchFamily="34" charset="-120"/>
              </a:rPr>
              <a:t>Distinctive feature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63578" y="5798513"/>
            <a:ext cx="6349841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550" dirty="0">
                <a:solidFill>
                  <a:srgbClr val="1455A0"/>
                </a:solidFill>
                <a:latin typeface="Asap" pitchFamily="34" charset="0"/>
                <a:ea typeface="Asap" pitchFamily="34" charset="-122"/>
                <a:cs typeface="Asap" pitchFamily="34" charset="-120"/>
              </a:rPr>
              <a:t>The biological products can fix atmospheric nitrogen and convert it into an easily accessible form, supporting hydrocarbon utilization when additional nitrogen is needed.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721407" y="0"/>
            <a:ext cx="4470288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199" y="901700"/>
            <a:ext cx="3505112" cy="4800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Широкоэкранный</PresentationFormat>
  <Paragraphs>30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Asap Medium</vt:lpstr>
      <vt:lpstr>Noto Color Emoji</vt:lpstr>
      <vt:lpstr>Arial</vt:lpstr>
      <vt:lpstr>Asap</vt:lpstr>
      <vt:lpstr>Krona One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zlataon zlataon</dc:creator>
  <cp:lastModifiedBy>zlataon zlataon</cp:lastModifiedBy>
  <cp:revision>1</cp:revision>
  <dcterms:created xsi:type="dcterms:W3CDTF">2026-10-10T15:40:12Z</dcterms:created>
  <dcterms:modified xsi:type="dcterms:W3CDTF">2026-10-10T15:41:20Z</dcterms:modified>
</cp:coreProperties>
</file>