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12192000"/>
  <p:embeddedFontLst>
    <p:embeddedFont>
      <p:font typeface="Noto Sans" panose="020B0502040504020204" pitchFamily="34" charset="0"/>
      <p:regular r:id="rId8"/>
    </p:embeddedFont>
    <p:embeddedFont>
      <p:font typeface="Noto Sans Medium" panose="020B0604020202020204" charset="0"/>
      <p:regular r:id="rId9"/>
    </p:embeddedFont>
    <p:embeddedFont>
      <p:font typeface="Noto Sans SemiBold" panose="020B0604020202020204" charset="0"/>
      <p:regular r:id="rId1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5" d="100"/>
          <a:sy n="85" d="100"/>
        </p:scale>
        <p:origin x="56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4872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A4A37"/>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p:spPr>
      </p:sp>
      <p:pic>
        <p:nvPicPr>
          <p:cNvPr id="3" name="Image 0" descr="preencoded.png">
            <a:hlinkClick r:id="rId2"/>
          </p:cNvPr>
          <p:cNvPicPr>
            <a:picLocks noChangeAspect="1"/>
          </p:cNvPicPr>
          <p:nvPr/>
        </p:nvPicPr>
        <p:blipFill>
          <a:blip r:embed="rId3"/>
          <a:stretch>
            <a:fillRect/>
          </a:stretch>
        </p:blipFill>
        <p:spPr>
          <a:xfrm>
            <a:off x="11076875" y="65589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31789" y="355600"/>
            <a:ext cx="693323" cy="711101"/>
          </a:xfrm>
          <a:prstGeom prst="rect">
            <a:avLst/>
          </a:prstGeom>
        </p:spPr>
      </p:pic>
      <p:sp>
        <p:nvSpPr>
          <p:cNvPr id="3" name="Text 0"/>
          <p:cNvSpPr/>
          <p:nvPr/>
        </p:nvSpPr>
        <p:spPr>
          <a:xfrm>
            <a:off x="431789" y="1602978"/>
            <a:ext cx="5978971" cy="2080022"/>
          </a:xfrm>
          <a:prstGeom prst="rect">
            <a:avLst/>
          </a:prstGeom>
          <a:noFill/>
          <a:ln/>
        </p:spPr>
        <p:txBody>
          <a:bodyPr wrap="square" lIns="0" tIns="0" rIns="0" bIns="0" rtlCol="0" anchor="t">
            <a:normAutofit/>
          </a:bodyPr>
          <a:lstStyle/>
          <a:p>
            <a:pPr marL="0" indent="0" algn="l">
              <a:lnSpc>
                <a:spcPct val="88000"/>
              </a:lnSpc>
              <a:buNone/>
            </a:pPr>
            <a:r>
              <a:rPr lang="en-US" sz="5200" kern="100" spc="-52" dirty="0">
                <a:solidFill>
                  <a:srgbClr val="0B4EA2"/>
                </a:solidFill>
                <a:latin typeface="Noto Sans" pitchFamily="34" charset="0"/>
                <a:ea typeface="Noto Sans" pitchFamily="34" charset="-122"/>
                <a:cs typeface="Noto Sans" pitchFamily="34" charset="-120"/>
              </a:rPr>
              <a:t>DIMEX</a:t>
            </a:r>
            <a:endParaRPr lang="en-US" sz="5200" dirty="0"/>
          </a:p>
          <a:p>
            <a:pPr marL="0" indent="0" algn="l">
              <a:lnSpc>
                <a:spcPct val="88000"/>
              </a:lnSpc>
              <a:buNone/>
            </a:pPr>
            <a:r>
              <a:rPr lang="en-US" sz="5200" kern="100" spc="-52" dirty="0">
                <a:solidFill>
                  <a:srgbClr val="0B4EA2"/>
                </a:solidFill>
                <a:latin typeface="Noto Sans" pitchFamily="34" charset="0"/>
                <a:ea typeface="Noto Sans" pitchFamily="34" charset="-122"/>
                <a:cs typeface="Noto Sans" pitchFamily="34" charset="-120"/>
              </a:rPr>
              <a:t>for marine oil-spill response</a:t>
            </a:r>
            <a:endParaRPr lang="en-US" sz="5200" dirty="0"/>
          </a:p>
        </p:txBody>
      </p:sp>
      <p:sp>
        <p:nvSpPr>
          <p:cNvPr id="4" name="Text 1"/>
          <p:cNvSpPr/>
          <p:nvPr/>
        </p:nvSpPr>
        <p:spPr>
          <a:xfrm>
            <a:off x="431789" y="3813473"/>
            <a:ext cx="5978971" cy="1066800"/>
          </a:xfrm>
          <a:prstGeom prst="rect">
            <a:avLst/>
          </a:prstGeom>
          <a:noFill/>
          <a:ln/>
        </p:spPr>
        <p:txBody>
          <a:bodyPr wrap="square" lIns="0" tIns="0" rIns="0" bIns="0" rtlCol="0" anchor="t">
            <a:normAutofit/>
          </a:bodyPr>
          <a:lstStyle/>
          <a:p>
            <a:pPr marL="0" indent="0" algn="l">
              <a:lnSpc>
                <a:spcPct val="117000"/>
              </a:lnSpc>
              <a:buNone/>
            </a:pPr>
            <a:r>
              <a:rPr lang="en-US" sz="2000" dirty="0">
                <a:solidFill>
                  <a:srgbClr val="0B4EA2"/>
                </a:solidFill>
                <a:latin typeface="Noto Sans" pitchFamily="34" charset="0"/>
                <a:ea typeface="Noto Sans" pitchFamily="34" charset="-122"/>
                <a:cs typeface="Noto Sans" pitchFamily="34" charset="-120"/>
              </a:rPr>
              <a:t>A solid dispersant developed for eliminating oil spills on marine waters, including winter and ice conditions.</a:t>
            </a:r>
            <a:endParaRPr lang="en-US" sz="2000" dirty="0"/>
          </a:p>
        </p:txBody>
      </p:sp>
      <p:sp>
        <p:nvSpPr>
          <p:cNvPr id="5" name="Shape 2"/>
          <p:cNvSpPr/>
          <p:nvPr/>
        </p:nvSpPr>
        <p:spPr>
          <a:xfrm>
            <a:off x="431789" y="5051723"/>
            <a:ext cx="1891657" cy="336649"/>
          </a:xfrm>
          <a:prstGeom prst="roundRect">
            <a:avLst>
              <a:gd name="adj" fmla="val 46174"/>
            </a:avLst>
          </a:prstGeom>
          <a:solidFill>
            <a:srgbClr val="FFD84D"/>
          </a:solidFill>
          <a:ln/>
        </p:spPr>
      </p:sp>
      <p:sp>
        <p:nvSpPr>
          <p:cNvPr id="6" name="Text 3"/>
          <p:cNvSpPr/>
          <p:nvPr/>
        </p:nvSpPr>
        <p:spPr>
          <a:xfrm>
            <a:off x="561266" y="5131272"/>
            <a:ext cx="2242288" cy="207268"/>
          </a:xfrm>
          <a:prstGeom prst="rect">
            <a:avLst/>
          </a:prstGeom>
          <a:noFill/>
          <a:ln/>
        </p:spPr>
        <p:txBody>
          <a:bodyPr wrap="none" lIns="0" tIns="0" rIns="0" bIns="0" rtlCol="0" anchor="t"/>
          <a:lstStyle/>
          <a:p>
            <a:pPr marL="0" indent="0" algn="l">
              <a:lnSpc>
                <a:spcPct val="100000"/>
              </a:lnSpc>
              <a:buNone/>
            </a:pPr>
            <a:r>
              <a:rPr lang="en-US" sz="1350" kern="100" spc="14" dirty="0">
                <a:solidFill>
                  <a:srgbClr val="0B4F3A"/>
                </a:solidFill>
                <a:latin typeface="Noto Sans SemiBold" pitchFamily="34" charset="0"/>
                <a:ea typeface="Noto Sans SemiBold" pitchFamily="34" charset="-122"/>
                <a:cs typeface="Noto Sans SemiBold" pitchFamily="34" charset="-120"/>
              </a:rPr>
              <a:t>SOLID DISPERSANT</a:t>
            </a:r>
            <a:endParaRPr lang="en-US" sz="1350" dirty="0"/>
          </a:p>
        </p:txBody>
      </p:sp>
      <p:sp>
        <p:nvSpPr>
          <p:cNvPr id="7" name="Shape 4"/>
          <p:cNvSpPr/>
          <p:nvPr/>
        </p:nvSpPr>
        <p:spPr>
          <a:xfrm>
            <a:off x="2431394" y="5051723"/>
            <a:ext cx="1672885" cy="336649"/>
          </a:xfrm>
          <a:prstGeom prst="roundRect">
            <a:avLst>
              <a:gd name="adj" fmla="val 46174"/>
            </a:avLst>
          </a:prstGeom>
          <a:noFill/>
          <a:ln w="6350">
            <a:solidFill>
              <a:srgbClr val="000000"/>
            </a:solidFill>
            <a:prstDash val="solid"/>
          </a:ln>
        </p:spPr>
      </p:sp>
      <p:sp>
        <p:nvSpPr>
          <p:cNvPr id="8" name="Text 5"/>
          <p:cNvSpPr/>
          <p:nvPr/>
        </p:nvSpPr>
        <p:spPr>
          <a:xfrm>
            <a:off x="2560871" y="5131272"/>
            <a:ext cx="2023516" cy="207268"/>
          </a:xfrm>
          <a:prstGeom prst="rect">
            <a:avLst/>
          </a:prstGeom>
          <a:noFill/>
          <a:ln/>
        </p:spPr>
        <p:txBody>
          <a:bodyPr wrap="none" lIns="0" tIns="0" rIns="0" bIns="0" rtlCol="0" anchor="t"/>
          <a:lstStyle/>
          <a:p>
            <a:pPr marL="0" indent="0" algn="l">
              <a:lnSpc>
                <a:spcPct val="100000"/>
              </a:lnSpc>
              <a:buNone/>
            </a:pPr>
            <a:r>
              <a:rPr lang="en-US" sz="1350" kern="100" spc="14" dirty="0">
                <a:solidFill>
                  <a:srgbClr val="000000"/>
                </a:solidFill>
                <a:latin typeface="Noto Sans SemiBold" pitchFamily="34" charset="0"/>
                <a:ea typeface="Noto Sans SemiBold" pitchFamily="34" charset="-122"/>
                <a:cs typeface="Noto Sans SemiBold" pitchFamily="34" charset="-120"/>
              </a:rPr>
              <a:t>MARINE WATERS</a:t>
            </a:r>
            <a:endParaRPr lang="en-US" sz="1350" dirty="0"/>
          </a:p>
        </p:txBody>
      </p:sp>
      <p:pic>
        <p:nvPicPr>
          <p:cNvPr id="9" name="Image 1" descr="preencoded.png"/>
          <p:cNvPicPr>
            <a:picLocks noChangeAspect="1"/>
          </p:cNvPicPr>
          <p:nvPr/>
        </p:nvPicPr>
        <p:blipFill>
          <a:blip r:embed="rId4"/>
          <a:stretch>
            <a:fillRect/>
          </a:stretch>
        </p:blipFill>
        <p:spPr>
          <a:xfrm>
            <a:off x="6867849" y="1295301"/>
            <a:ext cx="4892057" cy="432167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189" y="399115"/>
            <a:ext cx="11734506" cy="218083"/>
          </a:xfrm>
          <a:prstGeom prst="rect">
            <a:avLst/>
          </a:prstGeom>
          <a:noFill/>
          <a:ln/>
        </p:spPr>
        <p:txBody>
          <a:bodyPr wrap="none" lIns="0" tIns="0" rIns="0" bIns="0" rtlCol="0" anchor="t"/>
          <a:lstStyle/>
          <a:p>
            <a:pPr marL="0" indent="0" algn="l">
              <a:lnSpc>
                <a:spcPct val="92000"/>
              </a:lnSpc>
              <a:buNone/>
            </a:pPr>
            <a:r>
              <a:rPr lang="en-US" sz="1550" kern="100" spc="31" dirty="0">
                <a:solidFill>
                  <a:srgbClr val="0B4EA2"/>
                </a:solidFill>
                <a:latin typeface="Noto Sans" pitchFamily="34" charset="0"/>
                <a:ea typeface="Noto Sans" pitchFamily="34" charset="-122"/>
                <a:cs typeface="Noto Sans" pitchFamily="34" charset="-120"/>
              </a:rPr>
              <a:t>WHY DISPERSANTS MATTER</a:t>
            </a:r>
            <a:endParaRPr lang="en-US" sz="1550" dirty="0"/>
          </a:p>
        </p:txBody>
      </p:sp>
      <p:sp>
        <p:nvSpPr>
          <p:cNvPr id="3" name="Shape 1"/>
          <p:cNvSpPr/>
          <p:nvPr/>
        </p:nvSpPr>
        <p:spPr>
          <a:xfrm>
            <a:off x="457189" y="744835"/>
            <a:ext cx="5562461" cy="1985962"/>
          </a:xfrm>
          <a:prstGeom prst="roundRect">
            <a:avLst>
              <a:gd name="adj" fmla="val 10743"/>
            </a:avLst>
          </a:prstGeom>
          <a:solidFill>
            <a:srgbClr val="EAF2FB"/>
          </a:solidFill>
          <a:ln/>
          <a:effectLst>
            <a:outerShdw blurRad="278130" dist="100330" dir="5400000" algn="bl" rotWithShape="0">
              <a:srgbClr val="04281D">
                <a:alpha val="20000"/>
              </a:srgbClr>
            </a:outerShdw>
          </a:effectLst>
        </p:spPr>
      </p:sp>
      <p:pic>
        <p:nvPicPr>
          <p:cNvPr id="4" name="Image 0" descr="preencoded.png"/>
          <p:cNvPicPr>
            <a:picLocks noChangeAspect="1"/>
          </p:cNvPicPr>
          <p:nvPr/>
        </p:nvPicPr>
        <p:blipFill>
          <a:blip r:embed="rId3"/>
          <a:stretch>
            <a:fillRect/>
          </a:stretch>
        </p:blipFill>
        <p:spPr>
          <a:xfrm>
            <a:off x="685783" y="948035"/>
            <a:ext cx="374541" cy="374551"/>
          </a:xfrm>
          <a:prstGeom prst="rect">
            <a:avLst/>
          </a:prstGeom>
        </p:spPr>
      </p:pic>
      <p:sp>
        <p:nvSpPr>
          <p:cNvPr id="5" name="Text 2"/>
          <p:cNvSpPr/>
          <p:nvPr/>
        </p:nvSpPr>
        <p:spPr>
          <a:xfrm>
            <a:off x="685783" y="1429873"/>
            <a:ext cx="5105272" cy="257770"/>
          </a:xfrm>
          <a:prstGeom prst="rect">
            <a:avLst/>
          </a:prstGeom>
          <a:noFill/>
          <a:ln/>
        </p:spPr>
        <p:txBody>
          <a:bodyPr wrap="none" lIns="0" tIns="0" rIns="0" bIns="0" rtlCol="0" anchor="t"/>
          <a:lstStyle/>
          <a:p>
            <a:pPr marL="0" indent="0" algn="l">
              <a:lnSpc>
                <a:spcPct val="108000"/>
              </a:lnSpc>
              <a:buNone/>
            </a:pPr>
            <a:r>
              <a:rPr lang="en-US" sz="1550" dirty="0">
                <a:solidFill>
                  <a:srgbClr val="0B4EA2"/>
                </a:solidFill>
                <a:latin typeface="Noto Sans Medium" pitchFamily="34" charset="0"/>
                <a:ea typeface="Noto Sans Medium" pitchFamily="34" charset="-122"/>
                <a:cs typeface="Noto Sans Medium" pitchFamily="34" charset="-120"/>
              </a:rPr>
              <a:t>Protects wildlife</a:t>
            </a:r>
            <a:endParaRPr lang="en-US" sz="1550" dirty="0"/>
          </a:p>
        </p:txBody>
      </p:sp>
      <p:sp>
        <p:nvSpPr>
          <p:cNvPr id="6" name="Text 3"/>
          <p:cNvSpPr/>
          <p:nvPr/>
        </p:nvSpPr>
        <p:spPr>
          <a:xfrm>
            <a:off x="685783" y="1803196"/>
            <a:ext cx="5105272" cy="734616"/>
          </a:xfrm>
          <a:prstGeom prst="rect">
            <a:avLst/>
          </a:prstGeom>
          <a:noFill/>
          <a:ln/>
        </p:spPr>
        <p:txBody>
          <a:bodyPr wrap="square" lIns="0" tIns="0" rIns="0" bIns="0" rtlCol="0" anchor="t">
            <a:normAutofit/>
          </a:bodyPr>
          <a:lstStyle/>
          <a:p>
            <a:pPr marL="0" indent="0" algn="l">
              <a:lnSpc>
                <a:spcPct val="109000"/>
              </a:lnSpc>
              <a:buNone/>
            </a:pPr>
            <a:r>
              <a:rPr lang="en-US" sz="1450" dirty="0">
                <a:solidFill>
                  <a:srgbClr val="0B4EA2"/>
                </a:solidFill>
                <a:latin typeface="Noto Sans" pitchFamily="34" charset="0"/>
                <a:ea typeface="Noto Sans" pitchFamily="34" charset="-122"/>
                <a:cs typeface="Noto Sans" pitchFamily="34" charset="-120"/>
              </a:rPr>
              <a:t>Reduces oil adhesion to bird feathers and marine-mammal coats, helping protect them from contamination and death in the oil slick.</a:t>
            </a:r>
            <a:endParaRPr lang="en-US" sz="1450" dirty="0"/>
          </a:p>
        </p:txBody>
      </p:sp>
      <p:sp>
        <p:nvSpPr>
          <p:cNvPr id="7" name="Shape 4"/>
          <p:cNvSpPr/>
          <p:nvPr/>
        </p:nvSpPr>
        <p:spPr>
          <a:xfrm>
            <a:off x="6172046" y="744835"/>
            <a:ext cx="5562461" cy="1985962"/>
          </a:xfrm>
          <a:prstGeom prst="roundRect">
            <a:avLst>
              <a:gd name="adj" fmla="val 10743"/>
            </a:avLst>
          </a:prstGeom>
          <a:solidFill>
            <a:srgbClr val="EAF2FB"/>
          </a:solidFill>
          <a:ln/>
          <a:effectLst>
            <a:outerShdw blurRad="278130" dist="100330" dir="5400000" algn="bl" rotWithShape="0">
              <a:srgbClr val="04281D">
                <a:alpha val="20000"/>
              </a:srgbClr>
            </a:outerShdw>
          </a:effectLst>
        </p:spPr>
      </p:sp>
      <p:pic>
        <p:nvPicPr>
          <p:cNvPr id="8" name="Image 1" descr="preencoded.png"/>
          <p:cNvPicPr>
            <a:picLocks noChangeAspect="1"/>
          </p:cNvPicPr>
          <p:nvPr/>
        </p:nvPicPr>
        <p:blipFill>
          <a:blip r:embed="rId3"/>
          <a:stretch>
            <a:fillRect/>
          </a:stretch>
        </p:blipFill>
        <p:spPr>
          <a:xfrm>
            <a:off x="6400640" y="948035"/>
            <a:ext cx="374541" cy="374551"/>
          </a:xfrm>
          <a:prstGeom prst="rect">
            <a:avLst/>
          </a:prstGeom>
        </p:spPr>
      </p:pic>
      <p:sp>
        <p:nvSpPr>
          <p:cNvPr id="9" name="Text 5"/>
          <p:cNvSpPr/>
          <p:nvPr/>
        </p:nvSpPr>
        <p:spPr>
          <a:xfrm>
            <a:off x="6400640" y="1429873"/>
            <a:ext cx="5105272" cy="257770"/>
          </a:xfrm>
          <a:prstGeom prst="rect">
            <a:avLst/>
          </a:prstGeom>
          <a:noFill/>
          <a:ln/>
        </p:spPr>
        <p:txBody>
          <a:bodyPr wrap="none" lIns="0" tIns="0" rIns="0" bIns="0" rtlCol="0" anchor="t"/>
          <a:lstStyle/>
          <a:p>
            <a:pPr marL="0" indent="0" algn="l">
              <a:lnSpc>
                <a:spcPct val="108000"/>
              </a:lnSpc>
              <a:buNone/>
            </a:pPr>
            <a:r>
              <a:rPr lang="en-US" sz="1550" dirty="0">
                <a:solidFill>
                  <a:srgbClr val="0B4EA2"/>
                </a:solidFill>
                <a:latin typeface="Noto Sans Medium" pitchFamily="34" charset="0"/>
                <a:ea typeface="Noto Sans Medium" pitchFamily="34" charset="-122"/>
                <a:cs typeface="Noto Sans Medium" pitchFamily="34" charset="-120"/>
              </a:rPr>
              <a:t>Reduces shoreline harm</a:t>
            </a:r>
            <a:endParaRPr lang="en-US" sz="1550" dirty="0"/>
          </a:p>
        </p:txBody>
      </p:sp>
      <p:sp>
        <p:nvSpPr>
          <p:cNvPr id="10" name="Text 6"/>
          <p:cNvSpPr/>
          <p:nvPr/>
        </p:nvSpPr>
        <p:spPr>
          <a:xfrm>
            <a:off x="6400640" y="1803196"/>
            <a:ext cx="5105272" cy="489744"/>
          </a:xfrm>
          <a:prstGeom prst="rect">
            <a:avLst/>
          </a:prstGeom>
          <a:noFill/>
          <a:ln/>
        </p:spPr>
        <p:txBody>
          <a:bodyPr wrap="square" lIns="0" tIns="0" rIns="0" bIns="0" rtlCol="0" anchor="t">
            <a:normAutofit/>
          </a:bodyPr>
          <a:lstStyle/>
          <a:p>
            <a:pPr marL="0" indent="0" algn="l">
              <a:lnSpc>
                <a:spcPct val="109000"/>
              </a:lnSpc>
              <a:buNone/>
            </a:pPr>
            <a:r>
              <a:rPr lang="en-US" sz="1450" dirty="0">
                <a:solidFill>
                  <a:srgbClr val="0B4EA2"/>
                </a:solidFill>
                <a:latin typeface="Noto Sans" pitchFamily="34" charset="0"/>
                <a:ea typeface="Noto Sans" pitchFamily="34" charset="-122"/>
                <a:cs typeface="Noto Sans" pitchFamily="34" charset="-120"/>
              </a:rPr>
              <a:t>Lowers the harmful impact of oil on shorelines and coastal structures.</a:t>
            </a:r>
            <a:endParaRPr lang="en-US" sz="1450" dirty="0"/>
          </a:p>
        </p:txBody>
      </p:sp>
      <p:sp>
        <p:nvSpPr>
          <p:cNvPr id="11" name="Shape 7"/>
          <p:cNvSpPr/>
          <p:nvPr/>
        </p:nvSpPr>
        <p:spPr>
          <a:xfrm>
            <a:off x="457189" y="2883098"/>
            <a:ext cx="5562461" cy="1986161"/>
          </a:xfrm>
          <a:prstGeom prst="roundRect">
            <a:avLst>
              <a:gd name="adj" fmla="val 10742"/>
            </a:avLst>
          </a:prstGeom>
          <a:solidFill>
            <a:srgbClr val="EAF2FB"/>
          </a:solidFill>
          <a:ln/>
          <a:effectLst>
            <a:outerShdw blurRad="278130" dist="100330" dir="5400000" algn="bl" rotWithShape="0">
              <a:srgbClr val="04281D">
                <a:alpha val="20000"/>
              </a:srgbClr>
            </a:outerShdw>
          </a:effectLst>
        </p:spPr>
      </p:sp>
      <p:pic>
        <p:nvPicPr>
          <p:cNvPr id="12" name="Image 2" descr="preencoded.png"/>
          <p:cNvPicPr>
            <a:picLocks noChangeAspect="1"/>
          </p:cNvPicPr>
          <p:nvPr/>
        </p:nvPicPr>
        <p:blipFill>
          <a:blip r:embed="rId4"/>
          <a:stretch>
            <a:fillRect/>
          </a:stretch>
        </p:blipFill>
        <p:spPr>
          <a:xfrm>
            <a:off x="685783" y="3086298"/>
            <a:ext cx="374541" cy="374551"/>
          </a:xfrm>
          <a:prstGeom prst="rect">
            <a:avLst/>
          </a:prstGeom>
        </p:spPr>
      </p:pic>
      <p:sp>
        <p:nvSpPr>
          <p:cNvPr id="13" name="Text 8"/>
          <p:cNvSpPr/>
          <p:nvPr/>
        </p:nvSpPr>
        <p:spPr>
          <a:xfrm>
            <a:off x="685783" y="3568136"/>
            <a:ext cx="5105272" cy="257770"/>
          </a:xfrm>
          <a:prstGeom prst="rect">
            <a:avLst/>
          </a:prstGeom>
          <a:noFill/>
          <a:ln/>
        </p:spPr>
        <p:txBody>
          <a:bodyPr wrap="none" lIns="0" tIns="0" rIns="0" bIns="0" rtlCol="0" anchor="t"/>
          <a:lstStyle/>
          <a:p>
            <a:pPr marL="0" indent="0" algn="l">
              <a:lnSpc>
                <a:spcPct val="108000"/>
              </a:lnSpc>
              <a:buNone/>
            </a:pPr>
            <a:r>
              <a:rPr lang="en-US" sz="1550" dirty="0">
                <a:solidFill>
                  <a:srgbClr val="0B4EA2"/>
                </a:solidFill>
                <a:latin typeface="Noto Sans Medium" pitchFamily="34" charset="0"/>
                <a:ea typeface="Noto Sans Medium" pitchFamily="34" charset="-122"/>
                <a:cs typeface="Noto Sans Medium" pitchFamily="34" charset="-120"/>
              </a:rPr>
              <a:t>Accelerates natural breakdown</a:t>
            </a:r>
            <a:endParaRPr lang="en-US" sz="1550" dirty="0"/>
          </a:p>
        </p:txBody>
      </p:sp>
      <p:sp>
        <p:nvSpPr>
          <p:cNvPr id="14" name="Text 9"/>
          <p:cNvSpPr/>
          <p:nvPr/>
        </p:nvSpPr>
        <p:spPr>
          <a:xfrm>
            <a:off x="685783" y="3941460"/>
            <a:ext cx="5105272" cy="489744"/>
          </a:xfrm>
          <a:prstGeom prst="rect">
            <a:avLst/>
          </a:prstGeom>
          <a:noFill/>
          <a:ln/>
        </p:spPr>
        <p:txBody>
          <a:bodyPr wrap="square" lIns="0" tIns="0" rIns="0" bIns="0" rtlCol="0" anchor="t">
            <a:normAutofit/>
          </a:bodyPr>
          <a:lstStyle/>
          <a:p>
            <a:pPr marL="0" indent="0" algn="l">
              <a:lnSpc>
                <a:spcPct val="109000"/>
              </a:lnSpc>
              <a:buNone/>
            </a:pPr>
            <a:r>
              <a:rPr lang="en-US" sz="1450" dirty="0">
                <a:solidFill>
                  <a:srgbClr val="0B4EA2"/>
                </a:solidFill>
                <a:latin typeface="Noto Sans" pitchFamily="34" charset="0"/>
                <a:ea typeface="Noto Sans" pitchFamily="34" charset="-122"/>
                <a:cs typeface="Noto Sans" pitchFamily="34" charset="-120"/>
              </a:rPr>
              <a:t>A much larger contact area with oxygen and oil-oxidizing bacteria speeds the natural decomposition of spilled oil.</a:t>
            </a:r>
            <a:endParaRPr lang="en-US" sz="1450" dirty="0"/>
          </a:p>
        </p:txBody>
      </p:sp>
      <p:sp>
        <p:nvSpPr>
          <p:cNvPr id="15" name="Shape 10"/>
          <p:cNvSpPr/>
          <p:nvPr/>
        </p:nvSpPr>
        <p:spPr>
          <a:xfrm>
            <a:off x="6172046" y="2883098"/>
            <a:ext cx="5562461" cy="1986161"/>
          </a:xfrm>
          <a:prstGeom prst="roundRect">
            <a:avLst>
              <a:gd name="adj" fmla="val 10742"/>
            </a:avLst>
          </a:prstGeom>
          <a:solidFill>
            <a:srgbClr val="EAF2FB"/>
          </a:solidFill>
          <a:ln/>
          <a:effectLst>
            <a:outerShdw blurRad="278130" dist="100330" dir="5400000" algn="bl" rotWithShape="0">
              <a:srgbClr val="04281D">
                <a:alpha val="20000"/>
              </a:srgbClr>
            </a:outerShdw>
          </a:effectLst>
        </p:spPr>
      </p:sp>
      <p:pic>
        <p:nvPicPr>
          <p:cNvPr id="16" name="Image 3" descr="preencoded.png"/>
          <p:cNvPicPr>
            <a:picLocks noChangeAspect="1"/>
          </p:cNvPicPr>
          <p:nvPr/>
        </p:nvPicPr>
        <p:blipFill>
          <a:blip r:embed="rId5"/>
          <a:stretch>
            <a:fillRect/>
          </a:stretch>
        </p:blipFill>
        <p:spPr>
          <a:xfrm>
            <a:off x="6400640" y="3086298"/>
            <a:ext cx="374541" cy="374551"/>
          </a:xfrm>
          <a:prstGeom prst="rect">
            <a:avLst/>
          </a:prstGeom>
        </p:spPr>
      </p:pic>
      <p:sp>
        <p:nvSpPr>
          <p:cNvPr id="17" name="Text 11"/>
          <p:cNvSpPr/>
          <p:nvPr/>
        </p:nvSpPr>
        <p:spPr>
          <a:xfrm>
            <a:off x="6400640" y="3568136"/>
            <a:ext cx="5105272" cy="257770"/>
          </a:xfrm>
          <a:prstGeom prst="rect">
            <a:avLst/>
          </a:prstGeom>
          <a:noFill/>
          <a:ln/>
        </p:spPr>
        <p:txBody>
          <a:bodyPr wrap="none" lIns="0" tIns="0" rIns="0" bIns="0" rtlCol="0" anchor="t"/>
          <a:lstStyle/>
          <a:p>
            <a:pPr marL="0" indent="0" algn="l">
              <a:lnSpc>
                <a:spcPct val="108000"/>
              </a:lnSpc>
              <a:buNone/>
            </a:pPr>
            <a:r>
              <a:rPr lang="en-US" sz="1550" dirty="0">
                <a:solidFill>
                  <a:srgbClr val="0B4EA2"/>
                </a:solidFill>
                <a:latin typeface="Noto Sans Medium" pitchFamily="34" charset="0"/>
                <a:ea typeface="Noto Sans Medium" pitchFamily="34" charset="-122"/>
                <a:cs typeface="Noto Sans Medium" pitchFamily="34" charset="-120"/>
              </a:rPr>
              <a:t>Prevents “chocolate mousse”</a:t>
            </a:r>
            <a:endParaRPr lang="en-US" sz="1550" dirty="0"/>
          </a:p>
        </p:txBody>
      </p:sp>
      <p:sp>
        <p:nvSpPr>
          <p:cNvPr id="18" name="Text 12"/>
          <p:cNvSpPr/>
          <p:nvPr/>
        </p:nvSpPr>
        <p:spPr>
          <a:xfrm>
            <a:off x="6400640" y="3941460"/>
            <a:ext cx="5105272" cy="489744"/>
          </a:xfrm>
          <a:prstGeom prst="rect">
            <a:avLst/>
          </a:prstGeom>
          <a:noFill/>
          <a:ln/>
        </p:spPr>
        <p:txBody>
          <a:bodyPr wrap="square" lIns="0" tIns="0" rIns="0" bIns="0" rtlCol="0" anchor="t">
            <a:normAutofit/>
          </a:bodyPr>
          <a:lstStyle/>
          <a:p>
            <a:pPr marL="0" indent="0" algn="l">
              <a:lnSpc>
                <a:spcPct val="109000"/>
              </a:lnSpc>
              <a:buNone/>
            </a:pPr>
            <a:r>
              <a:rPr lang="en-US" sz="1450" dirty="0">
                <a:solidFill>
                  <a:srgbClr val="0B4EA2"/>
                </a:solidFill>
                <a:latin typeface="Noto Sans" pitchFamily="34" charset="0"/>
                <a:ea typeface="Noto Sans" pitchFamily="34" charset="-122"/>
                <a:cs typeface="Noto Sans" pitchFamily="34" charset="-120"/>
              </a:rPr>
              <a:t>Helps prevent the formation of persistent oil agglomerates.</a:t>
            </a:r>
            <a:endParaRPr lang="en-US" sz="1450" dirty="0"/>
          </a:p>
        </p:txBody>
      </p:sp>
      <p:sp>
        <p:nvSpPr>
          <p:cNvPr id="19" name="Shape 13"/>
          <p:cNvSpPr/>
          <p:nvPr/>
        </p:nvSpPr>
        <p:spPr>
          <a:xfrm>
            <a:off x="457189" y="5021560"/>
            <a:ext cx="5562461" cy="1985962"/>
          </a:xfrm>
          <a:prstGeom prst="roundRect">
            <a:avLst>
              <a:gd name="adj" fmla="val 10743"/>
            </a:avLst>
          </a:prstGeom>
          <a:solidFill>
            <a:srgbClr val="EAF2FB"/>
          </a:solidFill>
          <a:ln/>
          <a:effectLst>
            <a:outerShdw blurRad="278130" dist="100330" dir="5400000" algn="bl" rotWithShape="0">
              <a:srgbClr val="04281D">
                <a:alpha val="20000"/>
              </a:srgbClr>
            </a:outerShdw>
          </a:effectLst>
        </p:spPr>
      </p:sp>
      <p:pic>
        <p:nvPicPr>
          <p:cNvPr id="20" name="Image 4" descr="preencoded.png"/>
          <p:cNvPicPr>
            <a:picLocks noChangeAspect="1"/>
          </p:cNvPicPr>
          <p:nvPr/>
        </p:nvPicPr>
        <p:blipFill>
          <a:blip r:embed="rId6"/>
          <a:stretch>
            <a:fillRect/>
          </a:stretch>
        </p:blipFill>
        <p:spPr>
          <a:xfrm>
            <a:off x="685783" y="5224760"/>
            <a:ext cx="374541" cy="374551"/>
          </a:xfrm>
          <a:prstGeom prst="rect">
            <a:avLst/>
          </a:prstGeom>
        </p:spPr>
      </p:pic>
      <p:sp>
        <p:nvSpPr>
          <p:cNvPr id="21" name="Text 14"/>
          <p:cNvSpPr/>
          <p:nvPr/>
        </p:nvSpPr>
        <p:spPr>
          <a:xfrm>
            <a:off x="685783" y="5706598"/>
            <a:ext cx="5105272" cy="257770"/>
          </a:xfrm>
          <a:prstGeom prst="rect">
            <a:avLst/>
          </a:prstGeom>
          <a:noFill/>
          <a:ln/>
        </p:spPr>
        <p:txBody>
          <a:bodyPr wrap="none" lIns="0" tIns="0" rIns="0" bIns="0" rtlCol="0" anchor="t"/>
          <a:lstStyle/>
          <a:p>
            <a:pPr marL="0" indent="0" algn="l">
              <a:lnSpc>
                <a:spcPct val="108000"/>
              </a:lnSpc>
              <a:buNone/>
            </a:pPr>
            <a:r>
              <a:rPr lang="en-US" sz="1550" dirty="0">
                <a:solidFill>
                  <a:srgbClr val="0B4EA2"/>
                </a:solidFill>
                <a:latin typeface="Noto Sans Medium" pitchFamily="34" charset="0"/>
                <a:ea typeface="Noto Sans Medium" pitchFamily="34" charset="-122"/>
                <a:cs typeface="Noto Sans Medium" pitchFamily="34" charset="-120"/>
              </a:rPr>
              <a:t>Works in difficult conditions</a:t>
            </a:r>
            <a:endParaRPr lang="en-US" sz="1550" dirty="0"/>
          </a:p>
        </p:txBody>
      </p:sp>
      <p:sp>
        <p:nvSpPr>
          <p:cNvPr id="22" name="Text 15"/>
          <p:cNvSpPr/>
          <p:nvPr/>
        </p:nvSpPr>
        <p:spPr>
          <a:xfrm>
            <a:off x="685783" y="6079921"/>
            <a:ext cx="5105272" cy="734616"/>
          </a:xfrm>
          <a:prstGeom prst="rect">
            <a:avLst/>
          </a:prstGeom>
          <a:noFill/>
          <a:ln/>
        </p:spPr>
        <p:txBody>
          <a:bodyPr wrap="square" lIns="0" tIns="0" rIns="0" bIns="0" rtlCol="0" anchor="t">
            <a:normAutofit/>
          </a:bodyPr>
          <a:lstStyle/>
          <a:p>
            <a:pPr marL="0" indent="0" algn="l">
              <a:lnSpc>
                <a:spcPct val="109000"/>
              </a:lnSpc>
              <a:buNone/>
            </a:pPr>
            <a:r>
              <a:rPr lang="en-US" sz="1450" dirty="0">
                <a:solidFill>
                  <a:srgbClr val="0B4EA2"/>
                </a:solidFill>
                <a:latin typeface="Noto Sans" pitchFamily="34" charset="0"/>
                <a:ea typeface="Noto Sans" pitchFamily="34" charset="-122"/>
                <a:cs typeface="Noto Sans" pitchFamily="34" charset="-120"/>
              </a:rPr>
              <a:t>Can be used when other response methods are constrained: wave height above 1.5 m, strong currents, and wind speeds up to 15 m/s.</a:t>
            </a:r>
            <a:endParaRPr lang="en-US" sz="1450" dirty="0"/>
          </a:p>
        </p:txBody>
      </p:sp>
      <p:sp>
        <p:nvSpPr>
          <p:cNvPr id="23" name="Shape 16"/>
          <p:cNvSpPr/>
          <p:nvPr/>
        </p:nvSpPr>
        <p:spPr>
          <a:xfrm>
            <a:off x="6172046" y="5021560"/>
            <a:ext cx="5562461" cy="1985962"/>
          </a:xfrm>
          <a:prstGeom prst="roundRect">
            <a:avLst>
              <a:gd name="adj" fmla="val 10743"/>
            </a:avLst>
          </a:prstGeom>
          <a:solidFill>
            <a:srgbClr val="FFD84D"/>
          </a:solidFill>
          <a:ln/>
          <a:effectLst>
            <a:outerShdw blurRad="278130" dist="100330" dir="5400000" algn="bl" rotWithShape="0">
              <a:srgbClr val="04281D">
                <a:alpha val="20000"/>
              </a:srgbClr>
            </a:outerShdw>
          </a:effectLst>
        </p:spPr>
      </p:sp>
      <p:pic>
        <p:nvPicPr>
          <p:cNvPr id="24" name="Image 5" descr="preencoded.png"/>
          <p:cNvPicPr>
            <a:picLocks noChangeAspect="1"/>
          </p:cNvPicPr>
          <p:nvPr/>
        </p:nvPicPr>
        <p:blipFill>
          <a:blip r:embed="rId7"/>
          <a:stretch>
            <a:fillRect/>
          </a:stretch>
        </p:blipFill>
        <p:spPr>
          <a:xfrm>
            <a:off x="6400640" y="5224760"/>
            <a:ext cx="374541" cy="374551"/>
          </a:xfrm>
          <a:prstGeom prst="rect">
            <a:avLst/>
          </a:prstGeom>
        </p:spPr>
      </p:pic>
      <p:sp>
        <p:nvSpPr>
          <p:cNvPr id="25" name="Text 17"/>
          <p:cNvSpPr/>
          <p:nvPr/>
        </p:nvSpPr>
        <p:spPr>
          <a:xfrm>
            <a:off x="6400640" y="5706598"/>
            <a:ext cx="5105272" cy="257770"/>
          </a:xfrm>
          <a:prstGeom prst="rect">
            <a:avLst/>
          </a:prstGeom>
          <a:noFill/>
          <a:ln/>
        </p:spPr>
        <p:txBody>
          <a:bodyPr wrap="none" lIns="0" tIns="0" rIns="0" bIns="0" rtlCol="0" anchor="t"/>
          <a:lstStyle/>
          <a:p>
            <a:pPr marL="0" indent="0" algn="l">
              <a:lnSpc>
                <a:spcPct val="108000"/>
              </a:lnSpc>
              <a:buNone/>
            </a:pPr>
            <a:r>
              <a:rPr lang="en-US" sz="1550" dirty="0">
                <a:solidFill>
                  <a:srgbClr val="0B4F3A"/>
                </a:solidFill>
                <a:latin typeface="Noto Sans Medium" pitchFamily="34" charset="0"/>
                <a:ea typeface="Noto Sans Medium" pitchFamily="34" charset="-122"/>
                <a:cs typeface="Noto Sans Medium" pitchFamily="34" charset="-120"/>
              </a:rPr>
              <a:t>Reduces wind transport</a:t>
            </a:r>
            <a:endParaRPr lang="en-US" sz="1550" dirty="0"/>
          </a:p>
        </p:txBody>
      </p:sp>
      <p:sp>
        <p:nvSpPr>
          <p:cNvPr id="26" name="Text 18"/>
          <p:cNvSpPr/>
          <p:nvPr/>
        </p:nvSpPr>
        <p:spPr>
          <a:xfrm>
            <a:off x="6400640" y="6079921"/>
            <a:ext cx="5105272" cy="734616"/>
          </a:xfrm>
          <a:prstGeom prst="rect">
            <a:avLst/>
          </a:prstGeom>
          <a:noFill/>
          <a:ln/>
        </p:spPr>
        <p:txBody>
          <a:bodyPr wrap="square" lIns="0" tIns="0" rIns="0" bIns="0" rtlCol="0" anchor="t">
            <a:normAutofit/>
          </a:bodyPr>
          <a:lstStyle/>
          <a:p>
            <a:pPr marL="0" indent="0" algn="l">
              <a:lnSpc>
                <a:spcPct val="109000"/>
              </a:lnSpc>
              <a:buNone/>
            </a:pPr>
            <a:r>
              <a:rPr lang="en-US" sz="1450" dirty="0">
                <a:solidFill>
                  <a:srgbClr val="0B4F3A"/>
                </a:solidFill>
                <a:latin typeface="Noto Sans" pitchFamily="34" charset="0"/>
                <a:ea typeface="Noto Sans" pitchFamily="34" charset="-122"/>
                <a:cs typeface="Noto Sans" pitchFamily="34" charset="-120"/>
              </a:rPr>
              <a:t>Sharp reduction in the amount of oil remaining on the surface and exposed to wind-driven transport across the sea.</a:t>
            </a:r>
            <a:endParaRPr lang="en-US" sz="14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31789" y="353147"/>
            <a:ext cx="11759906" cy="251420"/>
          </a:xfrm>
          <a:prstGeom prst="rect">
            <a:avLst/>
          </a:prstGeom>
          <a:noFill/>
          <a:ln/>
        </p:spPr>
        <p:txBody>
          <a:bodyPr wrap="none" lIns="0" tIns="0" rIns="0" bIns="0" rtlCol="0" anchor="t"/>
          <a:lstStyle/>
          <a:p>
            <a:pPr marL="0" indent="0" algn="l">
              <a:lnSpc>
                <a:spcPct val="92000"/>
              </a:lnSpc>
              <a:buNone/>
            </a:pPr>
            <a:r>
              <a:rPr lang="en-US" sz="1800" kern="100" spc="36" dirty="0">
                <a:solidFill>
                  <a:srgbClr val="0B4EA2"/>
                </a:solidFill>
                <a:latin typeface="Noto Sans" pitchFamily="34" charset="0"/>
                <a:ea typeface="Noto Sans" pitchFamily="34" charset="-122"/>
                <a:cs typeface="Noto Sans" pitchFamily="34" charset="-120"/>
              </a:rPr>
              <a:t>THREE APPLICATION ROUTES</a:t>
            </a:r>
            <a:endParaRPr lang="en-US" sz="1800" dirty="0"/>
          </a:p>
        </p:txBody>
      </p:sp>
      <p:pic>
        <p:nvPicPr>
          <p:cNvPr id="3" name="Image 0" descr="preencoded.png"/>
          <p:cNvPicPr>
            <a:picLocks noChangeAspect="1"/>
          </p:cNvPicPr>
          <p:nvPr/>
        </p:nvPicPr>
        <p:blipFill>
          <a:blip r:embed="rId3"/>
          <a:stretch>
            <a:fillRect/>
          </a:stretch>
        </p:blipFill>
        <p:spPr>
          <a:xfrm>
            <a:off x="558786" y="911820"/>
            <a:ext cx="990575" cy="990600"/>
          </a:xfrm>
          <a:prstGeom prst="rect">
            <a:avLst/>
          </a:prstGeom>
        </p:spPr>
      </p:pic>
      <p:sp>
        <p:nvSpPr>
          <p:cNvPr id="4" name="Text 1"/>
          <p:cNvSpPr/>
          <p:nvPr/>
        </p:nvSpPr>
        <p:spPr>
          <a:xfrm>
            <a:off x="558786" y="2071013"/>
            <a:ext cx="3318784" cy="297160"/>
          </a:xfrm>
          <a:prstGeom prst="rect">
            <a:avLst/>
          </a:prstGeom>
          <a:noFill/>
          <a:ln/>
        </p:spPr>
        <p:txBody>
          <a:bodyPr wrap="none" lIns="0" tIns="0" rIns="0" bIns="0" rtlCol="0" anchor="t"/>
          <a:lstStyle/>
          <a:p>
            <a:pPr marL="0" indent="0" algn="l">
              <a:lnSpc>
                <a:spcPct val="108000"/>
              </a:lnSpc>
              <a:buNone/>
            </a:pPr>
            <a:r>
              <a:rPr lang="en-US" sz="1800" dirty="0">
                <a:solidFill>
                  <a:srgbClr val="0B4EA2"/>
                </a:solidFill>
                <a:latin typeface="Noto Sans Medium" pitchFamily="34" charset="0"/>
                <a:ea typeface="Noto Sans Medium" pitchFamily="34" charset="-122"/>
                <a:cs typeface="Noto Sans Medium" pitchFamily="34" charset="-120"/>
              </a:rPr>
              <a:t>Vessel</a:t>
            </a:r>
            <a:endParaRPr lang="en-US" sz="1800" dirty="0"/>
          </a:p>
        </p:txBody>
      </p:sp>
      <p:sp>
        <p:nvSpPr>
          <p:cNvPr id="5" name="Text 2"/>
          <p:cNvSpPr/>
          <p:nvPr/>
        </p:nvSpPr>
        <p:spPr>
          <a:xfrm>
            <a:off x="558786" y="2512953"/>
            <a:ext cx="3318784" cy="1208881"/>
          </a:xfrm>
          <a:prstGeom prst="rect">
            <a:avLst/>
          </a:prstGeom>
          <a:noFill/>
          <a:ln/>
        </p:spPr>
        <p:txBody>
          <a:bodyPr wrap="square" lIns="0" tIns="0" rIns="0" bIns="0" rtlCol="0" anchor="t">
            <a:normAutofit/>
          </a:bodyPr>
          <a:lstStyle/>
          <a:p>
            <a:pPr marL="0" indent="0" algn="l">
              <a:lnSpc>
                <a:spcPct val="117000"/>
              </a:lnSpc>
              <a:buNone/>
            </a:pPr>
            <a:r>
              <a:rPr lang="en-US" sz="1700" dirty="0">
                <a:solidFill>
                  <a:srgbClr val="0B4EA2"/>
                </a:solidFill>
                <a:latin typeface="Noto Sans" pitchFamily="34" charset="0"/>
                <a:ea typeface="Noto Sans" pitchFamily="34" charset="-122"/>
                <a:cs typeface="Noto Sans" pitchFamily="34" charset="-120"/>
              </a:rPr>
              <a:t>Precise application with adjustable dosage. Processing speed is lower than with aviation assets.</a:t>
            </a:r>
            <a:endParaRPr lang="en-US" sz="1700" dirty="0"/>
          </a:p>
        </p:txBody>
      </p:sp>
      <p:pic>
        <p:nvPicPr>
          <p:cNvPr id="6" name="Image 1" descr="preencoded.png"/>
          <p:cNvPicPr>
            <a:picLocks noChangeAspect="1"/>
          </p:cNvPicPr>
          <p:nvPr/>
        </p:nvPicPr>
        <p:blipFill>
          <a:blip r:embed="rId4"/>
          <a:stretch>
            <a:fillRect/>
          </a:stretch>
        </p:blipFill>
        <p:spPr>
          <a:xfrm>
            <a:off x="4436356" y="911820"/>
            <a:ext cx="990575" cy="990600"/>
          </a:xfrm>
          <a:prstGeom prst="rect">
            <a:avLst/>
          </a:prstGeom>
        </p:spPr>
      </p:pic>
      <p:sp>
        <p:nvSpPr>
          <p:cNvPr id="7" name="Text 3"/>
          <p:cNvSpPr/>
          <p:nvPr/>
        </p:nvSpPr>
        <p:spPr>
          <a:xfrm>
            <a:off x="4436356" y="2071013"/>
            <a:ext cx="3318883" cy="297160"/>
          </a:xfrm>
          <a:prstGeom prst="rect">
            <a:avLst/>
          </a:prstGeom>
          <a:noFill/>
          <a:ln/>
        </p:spPr>
        <p:txBody>
          <a:bodyPr wrap="none" lIns="0" tIns="0" rIns="0" bIns="0" rtlCol="0" anchor="t"/>
          <a:lstStyle/>
          <a:p>
            <a:pPr marL="0" indent="0" algn="l">
              <a:lnSpc>
                <a:spcPct val="108000"/>
              </a:lnSpc>
              <a:buNone/>
            </a:pPr>
            <a:r>
              <a:rPr lang="en-US" sz="1800" dirty="0">
                <a:solidFill>
                  <a:srgbClr val="0B4EA2"/>
                </a:solidFill>
                <a:latin typeface="Noto Sans Medium" pitchFamily="34" charset="0"/>
                <a:ea typeface="Noto Sans Medium" pitchFamily="34" charset="-122"/>
                <a:cs typeface="Noto Sans Medium" pitchFamily="34" charset="-120"/>
              </a:rPr>
              <a:t>Helicopter</a:t>
            </a:r>
            <a:endParaRPr lang="en-US" sz="1800" dirty="0"/>
          </a:p>
        </p:txBody>
      </p:sp>
      <p:sp>
        <p:nvSpPr>
          <p:cNvPr id="8" name="Text 4"/>
          <p:cNvSpPr/>
          <p:nvPr/>
        </p:nvSpPr>
        <p:spPr>
          <a:xfrm>
            <a:off x="4436356" y="2512953"/>
            <a:ext cx="3318883" cy="906661"/>
          </a:xfrm>
          <a:prstGeom prst="rect">
            <a:avLst/>
          </a:prstGeom>
          <a:noFill/>
          <a:ln/>
        </p:spPr>
        <p:txBody>
          <a:bodyPr wrap="square" lIns="0" tIns="0" rIns="0" bIns="0" rtlCol="0" anchor="t">
            <a:normAutofit/>
          </a:bodyPr>
          <a:lstStyle/>
          <a:p>
            <a:pPr marL="0" indent="0" algn="l">
              <a:lnSpc>
                <a:spcPct val="117000"/>
              </a:lnSpc>
              <a:buNone/>
            </a:pPr>
            <a:r>
              <a:rPr lang="en-US" sz="1700" dirty="0">
                <a:solidFill>
                  <a:srgbClr val="0B4EA2"/>
                </a:solidFill>
                <a:latin typeface="Noto Sans" pitchFamily="34" charset="0"/>
                <a:ea typeface="Noto Sans" pitchFamily="34" charset="-122"/>
                <a:cs typeface="Noto Sans" pitchFamily="34" charset="-120"/>
              </a:rPr>
              <a:t>Aviation application increases the area that can be treated in a short time.</a:t>
            </a:r>
            <a:endParaRPr lang="en-US" sz="1700" dirty="0"/>
          </a:p>
        </p:txBody>
      </p:sp>
      <p:pic>
        <p:nvPicPr>
          <p:cNvPr id="9" name="Image 2" descr="preencoded.png"/>
          <p:cNvPicPr>
            <a:picLocks noChangeAspect="1"/>
          </p:cNvPicPr>
          <p:nvPr/>
        </p:nvPicPr>
        <p:blipFill>
          <a:blip r:embed="rId5"/>
          <a:stretch>
            <a:fillRect/>
          </a:stretch>
        </p:blipFill>
        <p:spPr>
          <a:xfrm>
            <a:off x="8314026" y="911820"/>
            <a:ext cx="990575" cy="990600"/>
          </a:xfrm>
          <a:prstGeom prst="rect">
            <a:avLst/>
          </a:prstGeom>
        </p:spPr>
      </p:pic>
      <p:sp>
        <p:nvSpPr>
          <p:cNvPr id="10" name="Text 5"/>
          <p:cNvSpPr/>
          <p:nvPr/>
        </p:nvSpPr>
        <p:spPr>
          <a:xfrm>
            <a:off x="8314026" y="2071013"/>
            <a:ext cx="3318883" cy="297160"/>
          </a:xfrm>
          <a:prstGeom prst="rect">
            <a:avLst/>
          </a:prstGeom>
          <a:noFill/>
          <a:ln/>
        </p:spPr>
        <p:txBody>
          <a:bodyPr wrap="none" lIns="0" tIns="0" rIns="0" bIns="0" rtlCol="0" anchor="t"/>
          <a:lstStyle/>
          <a:p>
            <a:pPr marL="0" indent="0" algn="l">
              <a:lnSpc>
                <a:spcPct val="108000"/>
              </a:lnSpc>
              <a:buNone/>
            </a:pPr>
            <a:r>
              <a:rPr lang="en-US" sz="1800" dirty="0">
                <a:solidFill>
                  <a:srgbClr val="0B4EA2"/>
                </a:solidFill>
                <a:latin typeface="Noto Sans Medium" pitchFamily="34" charset="0"/>
                <a:ea typeface="Noto Sans Medium" pitchFamily="34" charset="-122"/>
                <a:cs typeface="Noto Sans Medium" pitchFamily="34" charset="-120"/>
              </a:rPr>
              <a:t>Aircraft</a:t>
            </a:r>
            <a:endParaRPr lang="en-US" sz="1800" dirty="0"/>
          </a:p>
        </p:txBody>
      </p:sp>
      <p:sp>
        <p:nvSpPr>
          <p:cNvPr id="11" name="Text 6"/>
          <p:cNvSpPr/>
          <p:nvPr/>
        </p:nvSpPr>
        <p:spPr>
          <a:xfrm>
            <a:off x="8314026" y="2512953"/>
            <a:ext cx="3318883" cy="1208881"/>
          </a:xfrm>
          <a:prstGeom prst="rect">
            <a:avLst/>
          </a:prstGeom>
          <a:noFill/>
          <a:ln/>
        </p:spPr>
        <p:txBody>
          <a:bodyPr wrap="square" lIns="0" tIns="0" rIns="0" bIns="0" rtlCol="0" anchor="t">
            <a:normAutofit/>
          </a:bodyPr>
          <a:lstStyle/>
          <a:p>
            <a:pPr marL="0" indent="0" algn="l">
              <a:lnSpc>
                <a:spcPct val="117000"/>
              </a:lnSpc>
              <a:buNone/>
            </a:pPr>
            <a:r>
              <a:rPr lang="en-US" sz="1700" dirty="0">
                <a:solidFill>
                  <a:srgbClr val="0B4EA2"/>
                </a:solidFill>
                <a:latin typeface="Noto Sans" pitchFamily="34" charset="0"/>
                <a:ea typeface="Noto Sans" pitchFamily="34" charset="-122"/>
                <a:cs typeface="Noto Sans" pitchFamily="34" charset="-120"/>
              </a:rPr>
              <a:t>Large transport aircraft with dedicated spray equipment deliver the highest processing productivity.</a:t>
            </a:r>
            <a:endParaRPr lang="en-US" sz="1700" dirty="0"/>
          </a:p>
        </p:txBody>
      </p:sp>
      <p:sp>
        <p:nvSpPr>
          <p:cNvPr id="12" name="Shape 7"/>
          <p:cNvSpPr/>
          <p:nvPr/>
        </p:nvSpPr>
        <p:spPr>
          <a:xfrm>
            <a:off x="431789" y="4097437"/>
            <a:ext cx="5587860" cy="934641"/>
          </a:xfrm>
          <a:prstGeom prst="roundRect">
            <a:avLst>
              <a:gd name="adj" fmla="val 22827"/>
            </a:avLst>
          </a:prstGeom>
          <a:solidFill>
            <a:srgbClr val="EAF2FB"/>
          </a:solidFill>
          <a:ln/>
          <a:effectLst>
            <a:outerShdw blurRad="278130" dist="100330" dir="5400000" algn="bl" rotWithShape="0">
              <a:srgbClr val="04281D">
                <a:alpha val="20000"/>
              </a:srgbClr>
            </a:outerShdw>
          </a:effectLst>
        </p:spPr>
      </p:sp>
      <p:sp>
        <p:nvSpPr>
          <p:cNvPr id="13" name="Text 8"/>
          <p:cNvSpPr/>
          <p:nvPr/>
        </p:nvSpPr>
        <p:spPr>
          <a:xfrm>
            <a:off x="634984" y="4267934"/>
            <a:ext cx="5181470" cy="604441"/>
          </a:xfrm>
          <a:prstGeom prst="rect">
            <a:avLst/>
          </a:prstGeom>
          <a:noFill/>
          <a:ln/>
        </p:spPr>
        <p:txBody>
          <a:bodyPr wrap="square" lIns="0" tIns="0" rIns="0" bIns="0" rtlCol="0" anchor="t">
            <a:normAutofit/>
          </a:bodyPr>
          <a:lstStyle/>
          <a:p>
            <a:pPr marL="0" indent="0" algn="l">
              <a:lnSpc>
                <a:spcPct val="117000"/>
              </a:lnSpc>
              <a:buNone/>
            </a:pPr>
            <a:r>
              <a:rPr lang="en-US" sz="1700" dirty="0">
                <a:solidFill>
                  <a:srgbClr val="0B4EA2"/>
                </a:solidFill>
                <a:latin typeface="Noto Sans" pitchFamily="34" charset="0"/>
                <a:ea typeface="Noto Sans" pitchFamily="34" charset="-122"/>
                <a:cs typeface="Noto Sans" pitchFamily="34" charset="-120"/>
              </a:rPr>
              <a:t>The least effective approach is using a vessel fire main with dispersant injected into the flow.</a:t>
            </a:r>
            <a:endParaRPr lang="en-US" sz="1700" dirty="0"/>
          </a:p>
        </p:txBody>
      </p:sp>
      <p:sp>
        <p:nvSpPr>
          <p:cNvPr id="14" name="Shape 9"/>
          <p:cNvSpPr/>
          <p:nvPr/>
        </p:nvSpPr>
        <p:spPr>
          <a:xfrm>
            <a:off x="6172046" y="4097437"/>
            <a:ext cx="5587860" cy="934641"/>
          </a:xfrm>
          <a:prstGeom prst="roundRect">
            <a:avLst>
              <a:gd name="adj" fmla="val 22827"/>
            </a:avLst>
          </a:prstGeom>
          <a:solidFill>
            <a:srgbClr val="FFD84D"/>
          </a:solidFill>
          <a:ln/>
          <a:effectLst>
            <a:outerShdw blurRad="278130" dist="100330" dir="5400000" algn="bl" rotWithShape="0">
              <a:srgbClr val="04281D">
                <a:alpha val="20000"/>
              </a:srgbClr>
            </a:outerShdw>
          </a:effectLst>
        </p:spPr>
      </p:sp>
      <p:sp>
        <p:nvSpPr>
          <p:cNvPr id="15" name="Text 10"/>
          <p:cNvSpPr/>
          <p:nvPr/>
        </p:nvSpPr>
        <p:spPr>
          <a:xfrm>
            <a:off x="6375241" y="4267934"/>
            <a:ext cx="5181470" cy="604441"/>
          </a:xfrm>
          <a:prstGeom prst="rect">
            <a:avLst/>
          </a:prstGeom>
          <a:noFill/>
          <a:ln/>
        </p:spPr>
        <p:txBody>
          <a:bodyPr wrap="square" lIns="0" tIns="0" rIns="0" bIns="0" rtlCol="0" anchor="t">
            <a:normAutofit/>
          </a:bodyPr>
          <a:lstStyle/>
          <a:p>
            <a:pPr marL="0" indent="0" algn="l">
              <a:lnSpc>
                <a:spcPct val="117000"/>
              </a:lnSpc>
              <a:buNone/>
            </a:pPr>
            <a:r>
              <a:rPr lang="en-US" sz="1700" dirty="0">
                <a:solidFill>
                  <a:srgbClr val="0B4F3A"/>
                </a:solidFill>
                <a:latin typeface="Noto Sans" pitchFamily="34" charset="0"/>
                <a:ea typeface="Noto Sans" pitchFamily="34" charset="-122"/>
                <a:cs typeface="Noto Sans" pitchFamily="34" charset="-120"/>
              </a:rPr>
              <a:t>Application choice balances precision, coverage, and processing speed.</a:t>
            </a:r>
            <a:endParaRPr lang="en-US" sz="1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189" y="399756"/>
            <a:ext cx="11734506" cy="204490"/>
          </a:xfrm>
          <a:prstGeom prst="rect">
            <a:avLst/>
          </a:prstGeom>
          <a:noFill/>
          <a:ln/>
        </p:spPr>
        <p:txBody>
          <a:bodyPr wrap="none" lIns="0" tIns="0" rIns="0" bIns="0" rtlCol="0" anchor="t"/>
          <a:lstStyle/>
          <a:p>
            <a:pPr marL="0" indent="0" algn="l">
              <a:lnSpc>
                <a:spcPct val="92000"/>
              </a:lnSpc>
              <a:buNone/>
            </a:pPr>
            <a:r>
              <a:rPr lang="en-US" sz="1450" kern="100" spc="29" dirty="0">
                <a:solidFill>
                  <a:srgbClr val="0B4EA2"/>
                </a:solidFill>
                <a:latin typeface="Noto Sans" pitchFamily="34" charset="0"/>
                <a:ea typeface="Noto Sans" pitchFamily="34" charset="-122"/>
                <a:cs typeface="Noto Sans" pitchFamily="34" charset="-120"/>
              </a:rPr>
              <a:t>DIMEX · RESPONSE WINDOW</a:t>
            </a:r>
            <a:endParaRPr lang="en-US" sz="1450" dirty="0"/>
          </a:p>
        </p:txBody>
      </p:sp>
      <p:sp>
        <p:nvSpPr>
          <p:cNvPr id="3" name="Shape 1"/>
          <p:cNvSpPr/>
          <p:nvPr/>
        </p:nvSpPr>
        <p:spPr>
          <a:xfrm>
            <a:off x="457189" y="713581"/>
            <a:ext cx="5562461" cy="1990229"/>
          </a:xfrm>
          <a:prstGeom prst="roundRect">
            <a:avLst>
              <a:gd name="adj" fmla="val 10720"/>
            </a:avLst>
          </a:prstGeom>
          <a:solidFill>
            <a:srgbClr val="EAF2FB"/>
          </a:solidFill>
          <a:ln w="19050">
            <a:solidFill>
              <a:srgbClr val="E5BE33"/>
            </a:solidFill>
            <a:prstDash val="solid"/>
          </a:ln>
          <a:effectLst>
            <a:outerShdw blurRad="278130" dist="100330" dir="5400000" algn="bl" rotWithShape="0">
              <a:srgbClr val="04281D">
                <a:alpha val="20000"/>
              </a:srgbClr>
            </a:outerShdw>
          </a:effectLst>
        </p:spPr>
      </p:sp>
      <p:sp>
        <p:nvSpPr>
          <p:cNvPr id="4" name="Shape 2"/>
          <p:cNvSpPr/>
          <p:nvPr/>
        </p:nvSpPr>
        <p:spPr>
          <a:xfrm>
            <a:off x="679433" y="910431"/>
            <a:ext cx="5117972" cy="526752"/>
          </a:xfrm>
          <a:custGeom>
            <a:avLst/>
            <a:gdLst/>
            <a:ahLst/>
            <a:cxnLst/>
            <a:rect l="l" t="t" r="r" b="b"/>
            <a:pathLst>
              <a:path w="5117972" h="526752">
                <a:moveTo>
                  <a:pt x="112650" y="0"/>
                </a:moveTo>
                <a:lnTo>
                  <a:pt x="5005322" y="0"/>
                </a:lnTo>
                <a:arcTo wR="112650" hR="112653" stAng="16200000" swAng="5400000"/>
                <a:lnTo>
                  <a:pt x="5117972" y="526752"/>
                </a:lnTo>
                <a:lnTo>
                  <a:pt x="0" y="526752"/>
                </a:lnTo>
                <a:lnTo>
                  <a:pt x="0" y="112653"/>
                </a:lnTo>
                <a:arcTo wR="112650" hR="112653" stAng="10800000" swAng="5400000"/>
                <a:close/>
              </a:path>
            </a:pathLst>
          </a:custGeom>
          <a:solidFill>
            <a:srgbClr val="FFD84D"/>
          </a:solidFill>
          <a:ln/>
        </p:spPr>
      </p:sp>
      <p:sp>
        <p:nvSpPr>
          <p:cNvPr id="5" name="Text 3"/>
          <p:cNvSpPr/>
          <p:nvPr/>
        </p:nvSpPr>
        <p:spPr>
          <a:xfrm>
            <a:off x="3163015" y="1042095"/>
            <a:ext cx="760294" cy="263426"/>
          </a:xfrm>
          <a:prstGeom prst="rect">
            <a:avLst/>
          </a:prstGeom>
          <a:noFill/>
          <a:ln/>
        </p:spPr>
        <p:txBody>
          <a:bodyPr wrap="none" lIns="0" tIns="0" rIns="0" bIns="0" rtlCol="0" anchor="t"/>
          <a:lstStyle/>
          <a:p>
            <a:pPr marL="0" indent="0" algn="l">
              <a:lnSpc>
                <a:spcPct val="83000"/>
              </a:lnSpc>
              <a:buNone/>
            </a:pPr>
            <a:r>
              <a:rPr lang="en-US" sz="2050" dirty="0">
                <a:solidFill>
                  <a:srgbClr val="000000"/>
                </a:solidFill>
                <a:latin typeface="Noto Sans SemiBold" pitchFamily="34" charset="0"/>
                <a:ea typeface="Noto Sans SemiBold" pitchFamily="34" charset="-122"/>
                <a:cs typeface="Noto Sans SemiBold" pitchFamily="34" charset="-120"/>
              </a:rPr>
              <a:t>1</a:t>
            </a:r>
            <a:endParaRPr lang="en-US" sz="2050" dirty="0"/>
          </a:p>
        </p:txBody>
      </p:sp>
      <p:sp>
        <p:nvSpPr>
          <p:cNvPr id="6" name="Text 4"/>
          <p:cNvSpPr/>
          <p:nvPr/>
        </p:nvSpPr>
        <p:spPr>
          <a:xfrm>
            <a:off x="679433" y="1504846"/>
            <a:ext cx="5117972" cy="241697"/>
          </a:xfrm>
          <a:prstGeom prst="rect">
            <a:avLst/>
          </a:prstGeom>
          <a:noFill/>
          <a:ln/>
        </p:spPr>
        <p:txBody>
          <a:bodyPr wrap="none" lIns="0" tIns="0" rIns="0" bIns="0" rtlCol="0" anchor="t"/>
          <a:lstStyle/>
          <a:p>
            <a:pPr marL="0" indent="0" algn="l">
              <a:lnSpc>
                <a:spcPct val="108000"/>
              </a:lnSpc>
              <a:buNone/>
            </a:pPr>
            <a:r>
              <a:rPr lang="en-US" sz="1450" dirty="0">
                <a:solidFill>
                  <a:srgbClr val="0B4EA2"/>
                </a:solidFill>
                <a:latin typeface="Noto Sans Medium" pitchFamily="34" charset="0"/>
                <a:ea typeface="Noto Sans Medium" pitchFamily="34" charset="-122"/>
                <a:cs typeface="Noto Sans Medium" pitchFamily="34" charset="-120"/>
              </a:rPr>
              <a:t>Wider operating window</a:t>
            </a:r>
            <a:endParaRPr lang="en-US" sz="1450" dirty="0"/>
          </a:p>
        </p:txBody>
      </p:sp>
      <p:sp>
        <p:nvSpPr>
          <p:cNvPr id="7" name="Text 5"/>
          <p:cNvSpPr/>
          <p:nvPr/>
        </p:nvSpPr>
        <p:spPr>
          <a:xfrm>
            <a:off x="679433" y="1854136"/>
            <a:ext cx="5117972" cy="668536"/>
          </a:xfrm>
          <a:prstGeom prst="rect">
            <a:avLst/>
          </a:prstGeom>
          <a:noFill/>
          <a:ln/>
        </p:spPr>
        <p:txBody>
          <a:bodyPr wrap="square" lIns="0" tIns="0" rIns="0" bIns="0" rtlCol="0" anchor="t">
            <a:normAutofit/>
          </a:bodyPr>
          <a:lstStyle/>
          <a:p>
            <a:pPr marL="0" indent="0" algn="l">
              <a:lnSpc>
                <a:spcPct val="106000"/>
              </a:lnSpc>
              <a:buNone/>
            </a:pPr>
            <a:r>
              <a:rPr lang="en-US" sz="1400" dirty="0">
                <a:solidFill>
                  <a:srgbClr val="0B4EA2"/>
                </a:solidFill>
                <a:latin typeface="Noto Sans" pitchFamily="34" charset="0"/>
                <a:ea typeface="Noto Sans" pitchFamily="34" charset="-122"/>
                <a:cs typeface="Noto Sans" pitchFamily="34" charset="-120"/>
              </a:rPr>
              <a:t>More flexibility than mechanical methods across weather and hydrometeorological conditions, and across the amount of oil-spill equipment and machinery deployed.</a:t>
            </a:r>
            <a:endParaRPr lang="en-US" sz="1400" dirty="0"/>
          </a:p>
        </p:txBody>
      </p:sp>
      <p:sp>
        <p:nvSpPr>
          <p:cNvPr id="8" name="Shape 6"/>
          <p:cNvSpPr/>
          <p:nvPr/>
        </p:nvSpPr>
        <p:spPr>
          <a:xfrm>
            <a:off x="6172046" y="713581"/>
            <a:ext cx="5562461" cy="1990229"/>
          </a:xfrm>
          <a:prstGeom prst="roundRect">
            <a:avLst>
              <a:gd name="adj" fmla="val 10720"/>
            </a:avLst>
          </a:prstGeom>
          <a:solidFill>
            <a:srgbClr val="EAF2FB"/>
          </a:solidFill>
          <a:ln w="19050">
            <a:solidFill>
              <a:srgbClr val="E5BE33"/>
            </a:solidFill>
            <a:prstDash val="solid"/>
          </a:ln>
          <a:effectLst>
            <a:outerShdw blurRad="278130" dist="100330" dir="5400000" algn="bl" rotWithShape="0">
              <a:srgbClr val="04281D">
                <a:alpha val="20000"/>
              </a:srgbClr>
            </a:outerShdw>
          </a:effectLst>
        </p:spPr>
      </p:sp>
      <p:sp>
        <p:nvSpPr>
          <p:cNvPr id="9" name="Shape 7"/>
          <p:cNvSpPr/>
          <p:nvPr/>
        </p:nvSpPr>
        <p:spPr>
          <a:xfrm>
            <a:off x="6394290" y="910431"/>
            <a:ext cx="5117972" cy="526752"/>
          </a:xfrm>
          <a:custGeom>
            <a:avLst/>
            <a:gdLst/>
            <a:ahLst/>
            <a:cxnLst/>
            <a:rect l="l" t="t" r="r" b="b"/>
            <a:pathLst>
              <a:path w="5117972" h="526752">
                <a:moveTo>
                  <a:pt x="112650" y="0"/>
                </a:moveTo>
                <a:lnTo>
                  <a:pt x="5005322" y="0"/>
                </a:lnTo>
                <a:arcTo wR="112650" hR="112653" stAng="16200000" swAng="5400000"/>
                <a:lnTo>
                  <a:pt x="5117972" y="526752"/>
                </a:lnTo>
                <a:lnTo>
                  <a:pt x="0" y="526752"/>
                </a:lnTo>
                <a:lnTo>
                  <a:pt x="0" y="112653"/>
                </a:lnTo>
                <a:arcTo wR="112650" hR="112653" stAng="10800000" swAng="5400000"/>
                <a:close/>
              </a:path>
            </a:pathLst>
          </a:custGeom>
          <a:solidFill>
            <a:srgbClr val="FFD84D"/>
          </a:solidFill>
          <a:ln/>
        </p:spPr>
      </p:sp>
      <p:sp>
        <p:nvSpPr>
          <p:cNvPr id="10" name="Text 8"/>
          <p:cNvSpPr/>
          <p:nvPr/>
        </p:nvSpPr>
        <p:spPr>
          <a:xfrm>
            <a:off x="8877872" y="1042095"/>
            <a:ext cx="760294" cy="263426"/>
          </a:xfrm>
          <a:prstGeom prst="rect">
            <a:avLst/>
          </a:prstGeom>
          <a:noFill/>
          <a:ln/>
        </p:spPr>
        <p:txBody>
          <a:bodyPr wrap="none" lIns="0" tIns="0" rIns="0" bIns="0" rtlCol="0" anchor="t"/>
          <a:lstStyle/>
          <a:p>
            <a:pPr marL="0" indent="0" algn="l">
              <a:lnSpc>
                <a:spcPct val="83000"/>
              </a:lnSpc>
              <a:buNone/>
            </a:pPr>
            <a:r>
              <a:rPr lang="en-US" sz="2050" dirty="0">
                <a:solidFill>
                  <a:srgbClr val="000000"/>
                </a:solidFill>
                <a:latin typeface="Noto Sans SemiBold" pitchFamily="34" charset="0"/>
                <a:ea typeface="Noto Sans SemiBold" pitchFamily="34" charset="-122"/>
                <a:cs typeface="Noto Sans SemiBold" pitchFamily="34" charset="-120"/>
              </a:rPr>
              <a:t>2</a:t>
            </a:r>
            <a:endParaRPr lang="en-US" sz="2050" dirty="0"/>
          </a:p>
        </p:txBody>
      </p:sp>
      <p:sp>
        <p:nvSpPr>
          <p:cNvPr id="11" name="Text 9"/>
          <p:cNvSpPr/>
          <p:nvPr/>
        </p:nvSpPr>
        <p:spPr>
          <a:xfrm>
            <a:off x="6394290" y="1504846"/>
            <a:ext cx="5117972" cy="241697"/>
          </a:xfrm>
          <a:prstGeom prst="rect">
            <a:avLst/>
          </a:prstGeom>
          <a:noFill/>
          <a:ln/>
        </p:spPr>
        <p:txBody>
          <a:bodyPr wrap="none" lIns="0" tIns="0" rIns="0" bIns="0" rtlCol="0" anchor="t"/>
          <a:lstStyle/>
          <a:p>
            <a:pPr marL="0" indent="0" algn="l">
              <a:lnSpc>
                <a:spcPct val="108000"/>
              </a:lnSpc>
              <a:buNone/>
            </a:pPr>
            <a:r>
              <a:rPr lang="en-US" sz="1450" dirty="0">
                <a:solidFill>
                  <a:srgbClr val="0B4EA2"/>
                </a:solidFill>
                <a:latin typeface="Noto Sans Medium" pitchFamily="34" charset="0"/>
                <a:ea typeface="Noto Sans Medium" pitchFamily="34" charset="-122"/>
                <a:cs typeface="Noto Sans Medium" pitchFamily="34" charset="-120"/>
              </a:rPr>
              <a:t>Faster treatment</a:t>
            </a:r>
            <a:endParaRPr lang="en-US" sz="1450" dirty="0"/>
          </a:p>
        </p:txBody>
      </p:sp>
      <p:sp>
        <p:nvSpPr>
          <p:cNvPr id="12" name="Text 10"/>
          <p:cNvSpPr/>
          <p:nvPr/>
        </p:nvSpPr>
        <p:spPr>
          <a:xfrm>
            <a:off x="6394290" y="1854136"/>
            <a:ext cx="5117972" cy="445691"/>
          </a:xfrm>
          <a:prstGeom prst="rect">
            <a:avLst/>
          </a:prstGeom>
          <a:noFill/>
          <a:ln/>
        </p:spPr>
        <p:txBody>
          <a:bodyPr wrap="square" lIns="0" tIns="0" rIns="0" bIns="0" rtlCol="0" anchor="t">
            <a:normAutofit/>
          </a:bodyPr>
          <a:lstStyle/>
          <a:p>
            <a:pPr marL="0" indent="0" algn="l">
              <a:lnSpc>
                <a:spcPct val="106000"/>
              </a:lnSpc>
              <a:buNone/>
            </a:pPr>
            <a:r>
              <a:rPr lang="en-US" sz="1400" dirty="0">
                <a:solidFill>
                  <a:srgbClr val="0B4EA2"/>
                </a:solidFill>
                <a:latin typeface="Noto Sans" pitchFamily="34" charset="0"/>
                <a:ea typeface="Noto Sans" pitchFamily="34" charset="-122"/>
                <a:cs typeface="Noto Sans" pitchFamily="34" charset="-120"/>
              </a:rPr>
              <a:t>Rapid processing of contaminated water, especially with aviation assets.</a:t>
            </a:r>
            <a:endParaRPr lang="en-US" sz="1400" dirty="0"/>
          </a:p>
        </p:txBody>
      </p:sp>
      <p:sp>
        <p:nvSpPr>
          <p:cNvPr id="13" name="Shape 11"/>
          <p:cNvSpPr/>
          <p:nvPr/>
        </p:nvSpPr>
        <p:spPr>
          <a:xfrm>
            <a:off x="457189" y="2856111"/>
            <a:ext cx="5562461" cy="1990427"/>
          </a:xfrm>
          <a:prstGeom prst="roundRect">
            <a:avLst>
              <a:gd name="adj" fmla="val 10719"/>
            </a:avLst>
          </a:prstGeom>
          <a:solidFill>
            <a:srgbClr val="EAF2FB"/>
          </a:solidFill>
          <a:ln w="19050">
            <a:solidFill>
              <a:srgbClr val="E5BE33"/>
            </a:solidFill>
            <a:prstDash val="solid"/>
          </a:ln>
          <a:effectLst>
            <a:outerShdw blurRad="278130" dist="100330" dir="5400000" algn="bl" rotWithShape="0">
              <a:srgbClr val="04281D">
                <a:alpha val="20000"/>
              </a:srgbClr>
            </a:outerShdw>
          </a:effectLst>
        </p:spPr>
      </p:sp>
      <p:sp>
        <p:nvSpPr>
          <p:cNvPr id="14" name="Shape 12"/>
          <p:cNvSpPr/>
          <p:nvPr/>
        </p:nvSpPr>
        <p:spPr>
          <a:xfrm>
            <a:off x="679433" y="3052961"/>
            <a:ext cx="5117972" cy="526752"/>
          </a:xfrm>
          <a:custGeom>
            <a:avLst/>
            <a:gdLst/>
            <a:ahLst/>
            <a:cxnLst/>
            <a:rect l="l" t="t" r="r" b="b"/>
            <a:pathLst>
              <a:path w="5117972" h="526752">
                <a:moveTo>
                  <a:pt x="112650" y="0"/>
                </a:moveTo>
                <a:lnTo>
                  <a:pt x="5005322" y="0"/>
                </a:lnTo>
                <a:arcTo wR="112650" hR="112653" stAng="16200000" swAng="5400000"/>
                <a:lnTo>
                  <a:pt x="5117972" y="526752"/>
                </a:lnTo>
                <a:lnTo>
                  <a:pt x="0" y="526752"/>
                </a:lnTo>
                <a:lnTo>
                  <a:pt x="0" y="112653"/>
                </a:lnTo>
                <a:arcTo wR="112650" hR="112653" stAng="10800000" swAng="5400000"/>
                <a:close/>
              </a:path>
            </a:pathLst>
          </a:custGeom>
          <a:solidFill>
            <a:srgbClr val="FFD84D"/>
          </a:solidFill>
          <a:ln/>
        </p:spPr>
      </p:sp>
      <p:sp>
        <p:nvSpPr>
          <p:cNvPr id="15" name="Text 13"/>
          <p:cNvSpPr/>
          <p:nvPr/>
        </p:nvSpPr>
        <p:spPr>
          <a:xfrm>
            <a:off x="3163015" y="3184624"/>
            <a:ext cx="760294" cy="263426"/>
          </a:xfrm>
          <a:prstGeom prst="rect">
            <a:avLst/>
          </a:prstGeom>
          <a:noFill/>
          <a:ln/>
        </p:spPr>
        <p:txBody>
          <a:bodyPr wrap="none" lIns="0" tIns="0" rIns="0" bIns="0" rtlCol="0" anchor="t"/>
          <a:lstStyle/>
          <a:p>
            <a:pPr marL="0" indent="0" algn="l">
              <a:lnSpc>
                <a:spcPct val="83000"/>
              </a:lnSpc>
              <a:buNone/>
            </a:pPr>
            <a:r>
              <a:rPr lang="en-US" sz="2050" dirty="0">
                <a:solidFill>
                  <a:srgbClr val="000000"/>
                </a:solidFill>
                <a:latin typeface="Noto Sans SemiBold" pitchFamily="34" charset="0"/>
                <a:ea typeface="Noto Sans SemiBold" pitchFamily="34" charset="-122"/>
                <a:cs typeface="Noto Sans SemiBold" pitchFamily="34" charset="-120"/>
              </a:rPr>
              <a:t>3</a:t>
            </a:r>
            <a:endParaRPr lang="en-US" sz="2050" dirty="0"/>
          </a:p>
        </p:txBody>
      </p:sp>
      <p:sp>
        <p:nvSpPr>
          <p:cNvPr id="16" name="Text 14"/>
          <p:cNvSpPr/>
          <p:nvPr/>
        </p:nvSpPr>
        <p:spPr>
          <a:xfrm>
            <a:off x="679433" y="3647376"/>
            <a:ext cx="5117972" cy="241697"/>
          </a:xfrm>
          <a:prstGeom prst="rect">
            <a:avLst/>
          </a:prstGeom>
          <a:noFill/>
          <a:ln/>
        </p:spPr>
        <p:txBody>
          <a:bodyPr wrap="none" lIns="0" tIns="0" rIns="0" bIns="0" rtlCol="0" anchor="t"/>
          <a:lstStyle/>
          <a:p>
            <a:pPr marL="0" indent="0" algn="l">
              <a:lnSpc>
                <a:spcPct val="108000"/>
              </a:lnSpc>
              <a:buNone/>
            </a:pPr>
            <a:r>
              <a:rPr lang="en-US" sz="1450" dirty="0">
                <a:solidFill>
                  <a:srgbClr val="0B4EA2"/>
                </a:solidFill>
                <a:latin typeface="Noto Sans Medium" pitchFamily="34" charset="0"/>
                <a:ea typeface="Noto Sans Medium" pitchFamily="34" charset="-122"/>
                <a:cs typeface="Noto Sans Medium" pitchFamily="34" charset="-120"/>
              </a:rPr>
              <a:t>Non-toxic materials</a:t>
            </a:r>
            <a:endParaRPr lang="en-US" sz="1450" dirty="0"/>
          </a:p>
        </p:txBody>
      </p:sp>
      <p:sp>
        <p:nvSpPr>
          <p:cNvPr id="17" name="Text 15"/>
          <p:cNvSpPr/>
          <p:nvPr/>
        </p:nvSpPr>
        <p:spPr>
          <a:xfrm>
            <a:off x="679433" y="3996665"/>
            <a:ext cx="5117972" cy="445691"/>
          </a:xfrm>
          <a:prstGeom prst="rect">
            <a:avLst/>
          </a:prstGeom>
          <a:noFill/>
          <a:ln/>
        </p:spPr>
        <p:txBody>
          <a:bodyPr wrap="square" lIns="0" tIns="0" rIns="0" bIns="0" rtlCol="0" anchor="t">
            <a:normAutofit/>
          </a:bodyPr>
          <a:lstStyle/>
          <a:p>
            <a:pPr marL="0" indent="0" algn="l">
              <a:lnSpc>
                <a:spcPct val="106000"/>
              </a:lnSpc>
              <a:buNone/>
            </a:pPr>
            <a:r>
              <a:rPr lang="en-US" sz="1400" dirty="0">
                <a:solidFill>
                  <a:srgbClr val="0B4EA2"/>
                </a:solidFill>
                <a:latin typeface="Noto Sans" pitchFamily="34" charset="0"/>
                <a:ea typeface="Noto Sans" pitchFamily="34" charset="-122"/>
                <a:cs typeface="Noto Sans" pitchFamily="34" charset="-120"/>
              </a:rPr>
              <a:t>Developed from non-toxic materials using natural mineral compounds.</a:t>
            </a:r>
            <a:endParaRPr lang="en-US" sz="1400" dirty="0"/>
          </a:p>
        </p:txBody>
      </p:sp>
      <p:sp>
        <p:nvSpPr>
          <p:cNvPr id="18" name="Shape 16"/>
          <p:cNvSpPr/>
          <p:nvPr/>
        </p:nvSpPr>
        <p:spPr>
          <a:xfrm>
            <a:off x="6172046" y="2856111"/>
            <a:ext cx="5562461" cy="1990427"/>
          </a:xfrm>
          <a:prstGeom prst="roundRect">
            <a:avLst>
              <a:gd name="adj" fmla="val 10719"/>
            </a:avLst>
          </a:prstGeom>
          <a:solidFill>
            <a:srgbClr val="EAF2FB"/>
          </a:solidFill>
          <a:ln w="19050">
            <a:solidFill>
              <a:srgbClr val="E5BE33"/>
            </a:solidFill>
            <a:prstDash val="solid"/>
          </a:ln>
          <a:effectLst>
            <a:outerShdw blurRad="278130" dist="100330" dir="5400000" algn="bl" rotWithShape="0">
              <a:srgbClr val="04281D">
                <a:alpha val="20000"/>
              </a:srgbClr>
            </a:outerShdw>
          </a:effectLst>
        </p:spPr>
      </p:sp>
      <p:sp>
        <p:nvSpPr>
          <p:cNvPr id="19" name="Shape 17"/>
          <p:cNvSpPr/>
          <p:nvPr/>
        </p:nvSpPr>
        <p:spPr>
          <a:xfrm>
            <a:off x="6394290" y="3052961"/>
            <a:ext cx="5117972" cy="526752"/>
          </a:xfrm>
          <a:custGeom>
            <a:avLst/>
            <a:gdLst/>
            <a:ahLst/>
            <a:cxnLst/>
            <a:rect l="l" t="t" r="r" b="b"/>
            <a:pathLst>
              <a:path w="5117972" h="526752">
                <a:moveTo>
                  <a:pt x="112650" y="0"/>
                </a:moveTo>
                <a:lnTo>
                  <a:pt x="5005322" y="0"/>
                </a:lnTo>
                <a:arcTo wR="112650" hR="112653" stAng="16200000" swAng="5400000"/>
                <a:lnTo>
                  <a:pt x="5117972" y="526752"/>
                </a:lnTo>
                <a:lnTo>
                  <a:pt x="0" y="526752"/>
                </a:lnTo>
                <a:lnTo>
                  <a:pt x="0" y="112653"/>
                </a:lnTo>
                <a:arcTo wR="112650" hR="112653" stAng="10800000" swAng="5400000"/>
                <a:close/>
              </a:path>
            </a:pathLst>
          </a:custGeom>
          <a:solidFill>
            <a:srgbClr val="FFD84D"/>
          </a:solidFill>
          <a:ln/>
        </p:spPr>
      </p:sp>
      <p:sp>
        <p:nvSpPr>
          <p:cNvPr id="20" name="Text 18"/>
          <p:cNvSpPr/>
          <p:nvPr/>
        </p:nvSpPr>
        <p:spPr>
          <a:xfrm>
            <a:off x="8877872" y="3184624"/>
            <a:ext cx="760294" cy="263426"/>
          </a:xfrm>
          <a:prstGeom prst="rect">
            <a:avLst/>
          </a:prstGeom>
          <a:noFill/>
          <a:ln/>
        </p:spPr>
        <p:txBody>
          <a:bodyPr wrap="none" lIns="0" tIns="0" rIns="0" bIns="0" rtlCol="0" anchor="t"/>
          <a:lstStyle/>
          <a:p>
            <a:pPr marL="0" indent="0" algn="l">
              <a:lnSpc>
                <a:spcPct val="83000"/>
              </a:lnSpc>
              <a:buNone/>
            </a:pPr>
            <a:r>
              <a:rPr lang="en-US" sz="2050" dirty="0">
                <a:solidFill>
                  <a:srgbClr val="000000"/>
                </a:solidFill>
                <a:latin typeface="Noto Sans SemiBold" pitchFamily="34" charset="0"/>
                <a:ea typeface="Noto Sans SemiBold" pitchFamily="34" charset="-122"/>
                <a:cs typeface="Noto Sans SemiBold" pitchFamily="34" charset="-120"/>
              </a:rPr>
              <a:t>4</a:t>
            </a:r>
            <a:endParaRPr lang="en-US" sz="2050" dirty="0"/>
          </a:p>
        </p:txBody>
      </p:sp>
      <p:sp>
        <p:nvSpPr>
          <p:cNvPr id="21" name="Text 19"/>
          <p:cNvSpPr/>
          <p:nvPr/>
        </p:nvSpPr>
        <p:spPr>
          <a:xfrm>
            <a:off x="6394290" y="3647376"/>
            <a:ext cx="5117972" cy="241697"/>
          </a:xfrm>
          <a:prstGeom prst="rect">
            <a:avLst/>
          </a:prstGeom>
          <a:noFill/>
          <a:ln/>
        </p:spPr>
        <p:txBody>
          <a:bodyPr wrap="none" lIns="0" tIns="0" rIns="0" bIns="0" rtlCol="0" anchor="t"/>
          <a:lstStyle/>
          <a:p>
            <a:pPr marL="0" indent="0" algn="l">
              <a:lnSpc>
                <a:spcPct val="108000"/>
              </a:lnSpc>
              <a:buNone/>
            </a:pPr>
            <a:r>
              <a:rPr lang="en-US" sz="1450" dirty="0">
                <a:solidFill>
                  <a:srgbClr val="0B4EA2"/>
                </a:solidFill>
                <a:latin typeface="Noto Sans Medium" pitchFamily="34" charset="0"/>
                <a:ea typeface="Noto Sans Medium" pitchFamily="34" charset="-122"/>
                <a:cs typeface="Noto Sans Medium" pitchFamily="34" charset="-120"/>
              </a:rPr>
              <a:t>Different mechanism</a:t>
            </a:r>
            <a:endParaRPr lang="en-US" sz="1450" dirty="0"/>
          </a:p>
        </p:txBody>
      </p:sp>
      <p:sp>
        <p:nvSpPr>
          <p:cNvPr id="22" name="Text 20"/>
          <p:cNvSpPr/>
          <p:nvPr/>
        </p:nvSpPr>
        <p:spPr>
          <a:xfrm>
            <a:off x="6394290" y="3996665"/>
            <a:ext cx="5117972" cy="668536"/>
          </a:xfrm>
          <a:prstGeom prst="rect">
            <a:avLst/>
          </a:prstGeom>
          <a:noFill/>
          <a:ln/>
        </p:spPr>
        <p:txBody>
          <a:bodyPr wrap="square" lIns="0" tIns="0" rIns="0" bIns="0" rtlCol="0" anchor="t">
            <a:normAutofit/>
          </a:bodyPr>
          <a:lstStyle/>
          <a:p>
            <a:pPr marL="0" indent="0" algn="l">
              <a:lnSpc>
                <a:spcPct val="106000"/>
              </a:lnSpc>
              <a:buNone/>
            </a:pPr>
            <a:r>
              <a:rPr lang="en-US" sz="1400" dirty="0">
                <a:solidFill>
                  <a:srgbClr val="0B4EA2"/>
                </a:solidFill>
                <a:latin typeface="Noto Sans" pitchFamily="34" charset="0"/>
                <a:ea typeface="Noto Sans" pitchFamily="34" charset="-122"/>
                <a:cs typeface="Noto Sans" pitchFamily="34" charset="-120"/>
              </a:rPr>
              <a:t>Fine powders of insoluble natural materials stabilize emulsions, while non-synthetic surfactants provide the preparation’s emulsifying effect.</a:t>
            </a:r>
            <a:endParaRPr lang="en-US" sz="1400" dirty="0"/>
          </a:p>
        </p:txBody>
      </p:sp>
      <p:sp>
        <p:nvSpPr>
          <p:cNvPr id="23" name="Shape 21"/>
          <p:cNvSpPr/>
          <p:nvPr/>
        </p:nvSpPr>
        <p:spPr>
          <a:xfrm>
            <a:off x="457189" y="4998839"/>
            <a:ext cx="5562461" cy="1990229"/>
          </a:xfrm>
          <a:prstGeom prst="roundRect">
            <a:avLst>
              <a:gd name="adj" fmla="val 10720"/>
            </a:avLst>
          </a:prstGeom>
          <a:solidFill>
            <a:srgbClr val="EAF2FB"/>
          </a:solidFill>
          <a:ln w="19050">
            <a:solidFill>
              <a:srgbClr val="E5BE33"/>
            </a:solidFill>
            <a:prstDash val="solid"/>
          </a:ln>
          <a:effectLst>
            <a:outerShdw blurRad="278130" dist="100330" dir="5400000" algn="bl" rotWithShape="0">
              <a:srgbClr val="04281D">
                <a:alpha val="20000"/>
              </a:srgbClr>
            </a:outerShdw>
          </a:effectLst>
        </p:spPr>
      </p:sp>
      <p:sp>
        <p:nvSpPr>
          <p:cNvPr id="24" name="Shape 22"/>
          <p:cNvSpPr/>
          <p:nvPr/>
        </p:nvSpPr>
        <p:spPr>
          <a:xfrm>
            <a:off x="679433" y="5195689"/>
            <a:ext cx="5117972" cy="526752"/>
          </a:xfrm>
          <a:custGeom>
            <a:avLst/>
            <a:gdLst/>
            <a:ahLst/>
            <a:cxnLst/>
            <a:rect l="l" t="t" r="r" b="b"/>
            <a:pathLst>
              <a:path w="5117972" h="526752">
                <a:moveTo>
                  <a:pt x="112650" y="0"/>
                </a:moveTo>
                <a:lnTo>
                  <a:pt x="5005322" y="0"/>
                </a:lnTo>
                <a:arcTo wR="112650" hR="112653" stAng="16200000" swAng="5400000"/>
                <a:lnTo>
                  <a:pt x="5117972" y="526752"/>
                </a:lnTo>
                <a:lnTo>
                  <a:pt x="0" y="526752"/>
                </a:lnTo>
                <a:lnTo>
                  <a:pt x="0" y="112653"/>
                </a:lnTo>
                <a:arcTo wR="112650" hR="112653" stAng="10800000" swAng="5400000"/>
                <a:close/>
              </a:path>
            </a:pathLst>
          </a:custGeom>
          <a:solidFill>
            <a:srgbClr val="FFD84D"/>
          </a:solidFill>
          <a:ln/>
        </p:spPr>
      </p:sp>
      <p:sp>
        <p:nvSpPr>
          <p:cNvPr id="25" name="Text 23"/>
          <p:cNvSpPr/>
          <p:nvPr/>
        </p:nvSpPr>
        <p:spPr>
          <a:xfrm>
            <a:off x="3163015" y="5327352"/>
            <a:ext cx="760294" cy="263426"/>
          </a:xfrm>
          <a:prstGeom prst="rect">
            <a:avLst/>
          </a:prstGeom>
          <a:noFill/>
          <a:ln/>
        </p:spPr>
        <p:txBody>
          <a:bodyPr wrap="none" lIns="0" tIns="0" rIns="0" bIns="0" rtlCol="0" anchor="t"/>
          <a:lstStyle/>
          <a:p>
            <a:pPr marL="0" indent="0" algn="l">
              <a:lnSpc>
                <a:spcPct val="83000"/>
              </a:lnSpc>
              <a:buNone/>
            </a:pPr>
            <a:r>
              <a:rPr lang="en-US" sz="2050" dirty="0">
                <a:solidFill>
                  <a:srgbClr val="000000"/>
                </a:solidFill>
                <a:latin typeface="Noto Sans SemiBold" pitchFamily="34" charset="0"/>
                <a:ea typeface="Noto Sans SemiBold" pitchFamily="34" charset="-122"/>
                <a:cs typeface="Noto Sans SemiBold" pitchFamily="34" charset="-120"/>
              </a:rPr>
              <a:t>5</a:t>
            </a:r>
            <a:endParaRPr lang="en-US" sz="2050" dirty="0"/>
          </a:p>
        </p:txBody>
      </p:sp>
      <p:sp>
        <p:nvSpPr>
          <p:cNvPr id="26" name="Text 24"/>
          <p:cNvSpPr/>
          <p:nvPr/>
        </p:nvSpPr>
        <p:spPr>
          <a:xfrm>
            <a:off x="679433" y="5790104"/>
            <a:ext cx="5117972" cy="241697"/>
          </a:xfrm>
          <a:prstGeom prst="rect">
            <a:avLst/>
          </a:prstGeom>
          <a:noFill/>
          <a:ln/>
        </p:spPr>
        <p:txBody>
          <a:bodyPr wrap="none" lIns="0" tIns="0" rIns="0" bIns="0" rtlCol="0" anchor="t"/>
          <a:lstStyle/>
          <a:p>
            <a:pPr marL="0" indent="0" algn="l">
              <a:lnSpc>
                <a:spcPct val="108000"/>
              </a:lnSpc>
              <a:buNone/>
            </a:pPr>
            <a:r>
              <a:rPr lang="en-US" sz="1450" dirty="0">
                <a:solidFill>
                  <a:srgbClr val="0B4EA2"/>
                </a:solidFill>
                <a:latin typeface="Noto Sans Medium" pitchFamily="34" charset="0"/>
                <a:ea typeface="Noto Sans Medium" pitchFamily="34" charset="-122"/>
                <a:cs typeface="Noto Sans Medium" pitchFamily="34" charset="-120"/>
              </a:rPr>
              <a:t>High dispersing activity</a:t>
            </a:r>
            <a:endParaRPr lang="en-US" sz="1450" dirty="0"/>
          </a:p>
        </p:txBody>
      </p:sp>
      <p:sp>
        <p:nvSpPr>
          <p:cNvPr id="27" name="Text 25"/>
          <p:cNvSpPr/>
          <p:nvPr/>
        </p:nvSpPr>
        <p:spPr>
          <a:xfrm>
            <a:off x="679433" y="6139394"/>
            <a:ext cx="5117972" cy="445691"/>
          </a:xfrm>
          <a:prstGeom prst="rect">
            <a:avLst/>
          </a:prstGeom>
          <a:noFill/>
          <a:ln/>
        </p:spPr>
        <p:txBody>
          <a:bodyPr wrap="square" lIns="0" tIns="0" rIns="0" bIns="0" rtlCol="0" anchor="t">
            <a:normAutofit/>
          </a:bodyPr>
          <a:lstStyle/>
          <a:p>
            <a:pPr marL="0" indent="0" algn="l">
              <a:lnSpc>
                <a:spcPct val="106000"/>
              </a:lnSpc>
              <a:buNone/>
            </a:pPr>
            <a:r>
              <a:rPr lang="en-US" sz="1400" dirty="0">
                <a:solidFill>
                  <a:srgbClr val="0B4EA2"/>
                </a:solidFill>
                <a:latin typeface="Noto Sans" pitchFamily="34" charset="0"/>
                <a:ea typeface="Noto Sans" pitchFamily="34" charset="-122"/>
                <a:cs typeface="Noto Sans" pitchFamily="34" charset="-120"/>
              </a:rPr>
              <a:t>Effective for removing surface films of oil, kerosene, gasoline, and diesel fuel from water.</a:t>
            </a:r>
            <a:endParaRPr lang="en-US" sz="1400" dirty="0"/>
          </a:p>
        </p:txBody>
      </p:sp>
      <p:sp>
        <p:nvSpPr>
          <p:cNvPr id="28" name="Shape 26"/>
          <p:cNvSpPr/>
          <p:nvPr/>
        </p:nvSpPr>
        <p:spPr>
          <a:xfrm>
            <a:off x="6172046" y="4998839"/>
            <a:ext cx="5562461" cy="1990229"/>
          </a:xfrm>
          <a:prstGeom prst="roundRect">
            <a:avLst>
              <a:gd name="adj" fmla="val 10720"/>
            </a:avLst>
          </a:prstGeom>
          <a:solidFill>
            <a:srgbClr val="EAF2FB"/>
          </a:solidFill>
          <a:ln w="19050">
            <a:solidFill>
              <a:srgbClr val="E5BE33"/>
            </a:solidFill>
            <a:prstDash val="solid"/>
          </a:ln>
          <a:effectLst>
            <a:outerShdw blurRad="278130" dist="100330" dir="5400000" algn="bl" rotWithShape="0">
              <a:srgbClr val="04281D">
                <a:alpha val="20000"/>
              </a:srgbClr>
            </a:outerShdw>
          </a:effectLst>
        </p:spPr>
      </p:sp>
      <p:sp>
        <p:nvSpPr>
          <p:cNvPr id="29" name="Shape 27"/>
          <p:cNvSpPr/>
          <p:nvPr/>
        </p:nvSpPr>
        <p:spPr>
          <a:xfrm>
            <a:off x="6394290" y="5195689"/>
            <a:ext cx="5117972" cy="526752"/>
          </a:xfrm>
          <a:custGeom>
            <a:avLst/>
            <a:gdLst/>
            <a:ahLst/>
            <a:cxnLst/>
            <a:rect l="l" t="t" r="r" b="b"/>
            <a:pathLst>
              <a:path w="5117972" h="526752">
                <a:moveTo>
                  <a:pt x="112650" y="0"/>
                </a:moveTo>
                <a:lnTo>
                  <a:pt x="5005322" y="0"/>
                </a:lnTo>
                <a:arcTo wR="112650" hR="112653" stAng="16200000" swAng="5400000"/>
                <a:lnTo>
                  <a:pt x="5117972" y="526752"/>
                </a:lnTo>
                <a:lnTo>
                  <a:pt x="0" y="526752"/>
                </a:lnTo>
                <a:lnTo>
                  <a:pt x="0" y="112653"/>
                </a:lnTo>
                <a:arcTo wR="112650" hR="112653" stAng="10800000" swAng="5400000"/>
                <a:close/>
              </a:path>
            </a:pathLst>
          </a:custGeom>
          <a:solidFill>
            <a:srgbClr val="FFD84D"/>
          </a:solidFill>
          <a:ln/>
        </p:spPr>
      </p:sp>
      <p:sp>
        <p:nvSpPr>
          <p:cNvPr id="30" name="Text 28"/>
          <p:cNvSpPr/>
          <p:nvPr/>
        </p:nvSpPr>
        <p:spPr>
          <a:xfrm>
            <a:off x="8877872" y="5327352"/>
            <a:ext cx="760294" cy="263426"/>
          </a:xfrm>
          <a:prstGeom prst="rect">
            <a:avLst/>
          </a:prstGeom>
          <a:noFill/>
          <a:ln/>
        </p:spPr>
        <p:txBody>
          <a:bodyPr wrap="none" lIns="0" tIns="0" rIns="0" bIns="0" rtlCol="0" anchor="t"/>
          <a:lstStyle/>
          <a:p>
            <a:pPr marL="0" indent="0" algn="l">
              <a:lnSpc>
                <a:spcPct val="83000"/>
              </a:lnSpc>
              <a:buNone/>
            </a:pPr>
            <a:r>
              <a:rPr lang="en-US" sz="2050" dirty="0">
                <a:solidFill>
                  <a:srgbClr val="000000"/>
                </a:solidFill>
                <a:latin typeface="Noto Sans SemiBold" pitchFamily="34" charset="0"/>
                <a:ea typeface="Noto Sans SemiBold" pitchFamily="34" charset="-122"/>
                <a:cs typeface="Noto Sans SemiBold" pitchFamily="34" charset="-120"/>
              </a:rPr>
              <a:t>6</a:t>
            </a:r>
            <a:endParaRPr lang="en-US" sz="2050" dirty="0"/>
          </a:p>
        </p:txBody>
      </p:sp>
      <p:sp>
        <p:nvSpPr>
          <p:cNvPr id="31" name="Text 29"/>
          <p:cNvSpPr/>
          <p:nvPr/>
        </p:nvSpPr>
        <p:spPr>
          <a:xfrm>
            <a:off x="6394290" y="5790104"/>
            <a:ext cx="5117972" cy="241697"/>
          </a:xfrm>
          <a:prstGeom prst="rect">
            <a:avLst/>
          </a:prstGeom>
          <a:noFill/>
          <a:ln/>
        </p:spPr>
        <p:txBody>
          <a:bodyPr wrap="none" lIns="0" tIns="0" rIns="0" bIns="0" rtlCol="0" anchor="t"/>
          <a:lstStyle/>
          <a:p>
            <a:pPr marL="0" indent="0" algn="l">
              <a:lnSpc>
                <a:spcPct val="108000"/>
              </a:lnSpc>
              <a:buNone/>
            </a:pPr>
            <a:r>
              <a:rPr lang="en-US" sz="1450" dirty="0">
                <a:solidFill>
                  <a:srgbClr val="0B4F3A"/>
                </a:solidFill>
                <a:latin typeface="Noto Sans Medium" pitchFamily="34" charset="0"/>
                <a:ea typeface="Noto Sans Medium" pitchFamily="34" charset="-122"/>
                <a:cs typeface="Noto Sans Medium" pitchFamily="34" charset="-120"/>
              </a:rPr>
              <a:t>Cold-water capability</a:t>
            </a:r>
            <a:endParaRPr lang="en-US" sz="1450" dirty="0"/>
          </a:p>
        </p:txBody>
      </p:sp>
      <p:sp>
        <p:nvSpPr>
          <p:cNvPr id="32" name="Text 30"/>
          <p:cNvSpPr/>
          <p:nvPr/>
        </p:nvSpPr>
        <p:spPr>
          <a:xfrm>
            <a:off x="6394290" y="6139394"/>
            <a:ext cx="5117972" cy="445691"/>
          </a:xfrm>
          <a:prstGeom prst="rect">
            <a:avLst/>
          </a:prstGeom>
          <a:noFill/>
          <a:ln/>
        </p:spPr>
        <p:txBody>
          <a:bodyPr wrap="square" lIns="0" tIns="0" rIns="0" bIns="0" rtlCol="0" anchor="t">
            <a:normAutofit/>
          </a:bodyPr>
          <a:lstStyle/>
          <a:p>
            <a:pPr marL="0" indent="0" algn="l">
              <a:lnSpc>
                <a:spcPct val="106000"/>
              </a:lnSpc>
              <a:buNone/>
            </a:pPr>
            <a:r>
              <a:rPr lang="en-US" sz="1400" dirty="0">
                <a:solidFill>
                  <a:srgbClr val="0B4F3A"/>
                </a:solidFill>
                <a:latin typeface="Noto Sans" pitchFamily="34" charset="0"/>
                <a:ea typeface="Noto Sans" pitchFamily="34" charset="-122"/>
                <a:cs typeface="Noto Sans" pitchFamily="34" charset="-120"/>
              </a:rPr>
              <a:t>Operates in the surface water layer from –2°C, with slush and ice present, to +25°C.</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1219170" y="1140547"/>
            <a:ext cx="4341605" cy="502841"/>
          </a:xfrm>
          <a:prstGeom prst="rect">
            <a:avLst/>
          </a:prstGeom>
          <a:noFill/>
          <a:ln/>
        </p:spPr>
        <p:txBody>
          <a:bodyPr wrap="square" lIns="0" tIns="0" rIns="0" bIns="0" rtlCol="0" anchor="t">
            <a:normAutofit/>
          </a:bodyPr>
          <a:lstStyle/>
          <a:p>
            <a:pPr marL="0" indent="0" algn="l">
              <a:lnSpc>
                <a:spcPct val="92000"/>
              </a:lnSpc>
              <a:buNone/>
            </a:pPr>
            <a:r>
              <a:rPr lang="en-US" sz="1800" kern="100" spc="36" dirty="0">
                <a:solidFill>
                  <a:srgbClr val="0B4EA2"/>
                </a:solidFill>
                <a:latin typeface="Noto Sans" pitchFamily="34" charset="0"/>
                <a:ea typeface="Noto Sans" pitchFamily="34" charset="-122"/>
                <a:cs typeface="Noto Sans" pitchFamily="34" charset="-120"/>
              </a:rPr>
              <a:t>DIMEX · THIRD-GENERATION DISPERSANT</a:t>
            </a:r>
            <a:endParaRPr lang="en-US" sz="1800" dirty="0"/>
          </a:p>
        </p:txBody>
      </p:sp>
      <p:sp>
        <p:nvSpPr>
          <p:cNvPr id="3" name="Text 1"/>
          <p:cNvSpPr/>
          <p:nvPr/>
        </p:nvSpPr>
        <p:spPr>
          <a:xfrm>
            <a:off x="1219170" y="1857772"/>
            <a:ext cx="4341605" cy="3466703"/>
          </a:xfrm>
          <a:prstGeom prst="rect">
            <a:avLst/>
          </a:prstGeom>
          <a:noFill/>
          <a:ln/>
        </p:spPr>
        <p:txBody>
          <a:bodyPr wrap="square" lIns="0" tIns="0" rIns="0" bIns="0" rtlCol="0" anchor="t">
            <a:normAutofit/>
          </a:bodyPr>
          <a:lstStyle/>
          <a:p>
            <a:pPr marL="0" indent="0" algn="l">
              <a:lnSpc>
                <a:spcPct val="88000"/>
              </a:lnSpc>
              <a:buNone/>
            </a:pPr>
            <a:r>
              <a:rPr lang="en-US" sz="5200" kern="100" spc="-52" dirty="0">
                <a:solidFill>
                  <a:srgbClr val="0B4EA2"/>
                </a:solidFill>
                <a:latin typeface="Noto Sans" pitchFamily="34" charset="0"/>
                <a:ea typeface="Noto Sans" pitchFamily="34" charset="-122"/>
                <a:cs typeface="Noto Sans" pitchFamily="34" charset="-120"/>
              </a:rPr>
              <a:t>Stable suspensions.</a:t>
            </a:r>
            <a:endParaRPr lang="en-US" sz="5200" dirty="0"/>
          </a:p>
          <a:p>
            <a:pPr marL="0" indent="0" algn="l">
              <a:lnSpc>
                <a:spcPct val="88000"/>
              </a:lnSpc>
              <a:buNone/>
            </a:pPr>
            <a:r>
              <a:rPr lang="en-US" sz="5200" kern="100" spc="-52" dirty="0">
                <a:solidFill>
                  <a:srgbClr val="0B4EA2"/>
                </a:solidFill>
                <a:latin typeface="Noto Sans" pitchFamily="34" charset="0"/>
                <a:ea typeface="Noto Sans" pitchFamily="34" charset="-122"/>
                <a:cs typeface="Noto Sans" pitchFamily="34" charset="-120"/>
              </a:rPr>
              <a:t>Effective and safe components.</a:t>
            </a:r>
            <a:endParaRPr lang="en-US" sz="5200" dirty="0"/>
          </a:p>
        </p:txBody>
      </p:sp>
      <p:sp>
        <p:nvSpPr>
          <p:cNvPr id="4" name="Shape 2"/>
          <p:cNvSpPr/>
          <p:nvPr/>
        </p:nvSpPr>
        <p:spPr>
          <a:xfrm>
            <a:off x="1219170" y="5403652"/>
            <a:ext cx="3092174" cy="336649"/>
          </a:xfrm>
          <a:prstGeom prst="roundRect">
            <a:avLst>
              <a:gd name="adj" fmla="val 46174"/>
            </a:avLst>
          </a:prstGeom>
          <a:solidFill>
            <a:srgbClr val="FFD84D"/>
          </a:solidFill>
          <a:ln/>
        </p:spPr>
      </p:sp>
      <p:sp>
        <p:nvSpPr>
          <p:cNvPr id="5" name="Text 3"/>
          <p:cNvSpPr/>
          <p:nvPr/>
        </p:nvSpPr>
        <p:spPr>
          <a:xfrm>
            <a:off x="1348647" y="5483201"/>
            <a:ext cx="3442804" cy="207268"/>
          </a:xfrm>
          <a:prstGeom prst="rect">
            <a:avLst/>
          </a:prstGeom>
          <a:noFill/>
          <a:ln/>
        </p:spPr>
        <p:txBody>
          <a:bodyPr wrap="none" lIns="0" tIns="0" rIns="0" bIns="0" rtlCol="0" anchor="t"/>
          <a:lstStyle/>
          <a:p>
            <a:pPr marL="0" indent="0" algn="l">
              <a:lnSpc>
                <a:spcPct val="100000"/>
              </a:lnSpc>
              <a:buNone/>
            </a:pPr>
            <a:r>
              <a:rPr lang="en-US" sz="1350" kern="100" spc="14" dirty="0">
                <a:solidFill>
                  <a:srgbClr val="0B4F3A"/>
                </a:solidFill>
                <a:latin typeface="Noto Sans SemiBold" pitchFamily="34" charset="0"/>
                <a:ea typeface="Noto Sans SemiBold" pitchFamily="34" charset="-122"/>
                <a:cs typeface="Noto Sans SemiBold" pitchFamily="34" charset="-120"/>
              </a:rPr>
              <a:t>NATURAL MINERAL COMPOUNDS</a:t>
            </a:r>
            <a:endParaRPr lang="en-US" sz="1350" dirty="0"/>
          </a:p>
        </p:txBody>
      </p:sp>
      <p:sp>
        <p:nvSpPr>
          <p:cNvPr id="6" name="Shape 4"/>
          <p:cNvSpPr/>
          <p:nvPr/>
        </p:nvSpPr>
        <p:spPr>
          <a:xfrm>
            <a:off x="6678247" y="457200"/>
            <a:ext cx="4954662" cy="5943600"/>
          </a:xfrm>
          <a:prstGeom prst="roundRect">
            <a:avLst>
              <a:gd name="adj" fmla="val 4306"/>
            </a:avLst>
          </a:prstGeom>
          <a:solidFill>
            <a:srgbClr val="EAF2FB"/>
          </a:solidFill>
          <a:ln/>
          <a:effectLst>
            <a:outerShdw blurRad="278130" dist="100330" dir="5400000" algn="bl" rotWithShape="0">
              <a:srgbClr val="04281D">
                <a:alpha val="20000"/>
              </a:srgbClr>
            </a:outerShdw>
          </a:effectLst>
        </p:spPr>
      </p:sp>
      <p:sp>
        <p:nvSpPr>
          <p:cNvPr id="7" name="Text 5"/>
          <p:cNvSpPr/>
          <p:nvPr/>
        </p:nvSpPr>
        <p:spPr>
          <a:xfrm>
            <a:off x="6983039" y="717550"/>
            <a:ext cx="4345077" cy="2844800"/>
          </a:xfrm>
          <a:prstGeom prst="rect">
            <a:avLst/>
          </a:prstGeom>
          <a:noFill/>
          <a:ln/>
        </p:spPr>
        <p:txBody>
          <a:bodyPr wrap="square" lIns="0" tIns="0" rIns="0" bIns="0" rtlCol="0" anchor="t">
            <a:normAutofit/>
          </a:bodyPr>
          <a:lstStyle/>
          <a:p>
            <a:pPr marL="0" indent="0" algn="l">
              <a:lnSpc>
                <a:spcPct val="117000"/>
              </a:lnSpc>
              <a:buNone/>
            </a:pPr>
            <a:r>
              <a:rPr lang="en-US" sz="1600" dirty="0">
                <a:solidFill>
                  <a:srgbClr val="0B4EA2"/>
                </a:solidFill>
                <a:latin typeface="Noto Sans" pitchFamily="34" charset="0"/>
                <a:ea typeface="Noto Sans" pitchFamily="34" charset="-122"/>
                <a:cs typeface="Noto Sans" pitchFamily="34" charset="-120"/>
              </a:rPr>
              <a:t>The composition uses natural mineral compounds capable of forming stable suspensions, including in water–oil systems. The technical result is supported by the effectiveness and safety of the components used in the formulation</a:t>
            </a:r>
            <a:r>
              <a:rPr lang="en-US" sz="2000" dirty="0">
                <a:solidFill>
                  <a:srgbClr val="0B4EA2"/>
                </a:solidFill>
                <a:latin typeface="Noto Sans" pitchFamily="34" charset="0"/>
                <a:ea typeface="Noto Sans" pitchFamily="34" charset="-122"/>
                <a:cs typeface="Noto Sans" pitchFamily="34" charset="-120"/>
              </a:rPr>
              <a:t>.</a:t>
            </a:r>
            <a:endParaRPr lang="en-US" sz="2000" dirty="0"/>
          </a:p>
        </p:txBody>
      </p:sp>
      <p:sp>
        <p:nvSpPr>
          <p:cNvPr id="8" name="Text 6"/>
          <p:cNvSpPr/>
          <p:nvPr/>
        </p:nvSpPr>
        <p:spPr>
          <a:xfrm>
            <a:off x="6983039" y="2752166"/>
            <a:ext cx="4345077" cy="1649506"/>
          </a:xfrm>
          <a:prstGeom prst="rect">
            <a:avLst/>
          </a:prstGeom>
          <a:noFill/>
          <a:ln/>
        </p:spPr>
        <p:txBody>
          <a:bodyPr wrap="square" lIns="0" tIns="0" rIns="0" bIns="0" rtlCol="0" anchor="t">
            <a:normAutofit/>
          </a:bodyPr>
          <a:lstStyle/>
          <a:p>
            <a:pPr marL="0" indent="0" algn="l">
              <a:lnSpc>
                <a:spcPct val="117000"/>
              </a:lnSpc>
              <a:buNone/>
            </a:pPr>
            <a:r>
              <a:rPr lang="en-US" sz="1700" dirty="0">
                <a:solidFill>
                  <a:srgbClr val="0B4EA2"/>
                </a:solidFill>
                <a:latin typeface="Noto Sans" pitchFamily="34" charset="0"/>
                <a:ea typeface="Noto Sans" pitchFamily="34" charset="-122"/>
                <a:cs typeface="Noto Sans" pitchFamily="34" charset="-120"/>
              </a:rPr>
              <a:t>Based on natural organo-inorganic hybrid materials, DIMEX represents a new promising class of preparations for addressing the consequences of oil spills.</a:t>
            </a:r>
            <a:endParaRPr lang="en-US" sz="1700" dirty="0"/>
          </a:p>
        </p:txBody>
      </p:sp>
      <p:sp>
        <p:nvSpPr>
          <p:cNvPr id="9" name="Text 7"/>
          <p:cNvSpPr/>
          <p:nvPr/>
        </p:nvSpPr>
        <p:spPr>
          <a:xfrm>
            <a:off x="6983039" y="4401672"/>
            <a:ext cx="4345077" cy="2267059"/>
          </a:xfrm>
          <a:prstGeom prst="rect">
            <a:avLst/>
          </a:prstGeom>
          <a:noFill/>
          <a:ln/>
        </p:spPr>
        <p:txBody>
          <a:bodyPr wrap="square" lIns="0" tIns="0" rIns="0" bIns="0" rtlCol="0" anchor="t">
            <a:normAutofit/>
          </a:bodyPr>
          <a:lstStyle/>
          <a:p>
            <a:pPr marL="0" indent="0" algn="l">
              <a:lnSpc>
                <a:spcPct val="117000"/>
              </a:lnSpc>
              <a:buNone/>
            </a:pPr>
            <a:r>
              <a:rPr lang="en-US" sz="1700" dirty="0">
                <a:solidFill>
                  <a:srgbClr val="0B4EA2"/>
                </a:solidFill>
                <a:latin typeface="Noto Sans" pitchFamily="34" charset="0"/>
                <a:ea typeface="Noto Sans" pitchFamily="34" charset="-122"/>
                <a:cs typeface="Noto Sans" pitchFamily="34" charset="-120"/>
              </a:rPr>
              <a:t>Unlike traditional liquid dispersants, fine powders of insoluble natural materials act as effective emulsion stabilizers, while the non-synthetic surfactants in the formulation provide the emulsifying effect.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471</Words>
  <Application>Microsoft Office PowerPoint</Application>
  <PresentationFormat>Широкоэкранный</PresentationFormat>
  <Paragraphs>58</Paragraphs>
  <Slides>5</Slides>
  <Notes>5</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vt:i4>
      </vt:variant>
    </vt:vector>
  </HeadingPairs>
  <TitlesOfParts>
    <vt:vector size="10" baseType="lpstr">
      <vt:lpstr>Arial</vt:lpstr>
      <vt:lpstr>Noto Sans Medium</vt:lpstr>
      <vt:lpstr>Noto Sans</vt:lpstr>
      <vt:lpstr>Noto Sans SemiBold</vt:lpstr>
      <vt:lpstr>Office Theme</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zlataon zlataon</dc:creator>
  <cp:lastModifiedBy>zlataon zlataon</cp:lastModifiedBy>
  <cp:revision>2</cp:revision>
  <dcterms:created xsi:type="dcterms:W3CDTF">2026-10-10T15:05:51Z</dcterms:created>
  <dcterms:modified xsi:type="dcterms:W3CDTF">2026-10-10T15:07:40Z</dcterms:modified>
</cp:coreProperties>
</file>